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1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t>02.10.2021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1028986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t>02.10.2021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2555526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t>02.10.2021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1081967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t>02.10.2021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801638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C486F5F-93EE-4732-987C-A44737B34201}" type="datetimeFigureOut">
              <a:rPr lang="ru-RU" smtClean="0"/>
              <a:t>02.10.2021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642402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C486F5F-93EE-4732-987C-A44737B34201}" type="datetimeFigureOut">
              <a:rPr lang="ru-RU" smtClean="0"/>
              <a:t>02.10.2021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32124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C486F5F-93EE-4732-987C-A44737B34201}" type="datetimeFigureOut">
              <a:rPr lang="ru-RU" smtClean="0"/>
              <a:t>02.10.2021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134772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C486F5F-93EE-4732-987C-A44737B34201}" type="datetimeFigureOut">
              <a:rPr lang="ru-RU" smtClean="0"/>
              <a:t>02.10.2021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1138903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486F5F-93EE-4732-987C-A44737B34201}" type="datetimeFigureOut">
              <a:rPr lang="ru-RU" smtClean="0"/>
              <a:t>02.10.2021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2138758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C486F5F-93EE-4732-987C-A44737B34201}" type="datetimeFigureOut">
              <a:rPr lang="ru-RU" smtClean="0"/>
              <a:t>02.10.2021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2723406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C486F5F-93EE-4732-987C-A44737B34201}" type="datetimeFigureOut">
              <a:rPr lang="ru-RU" smtClean="0"/>
              <a:t>02.10.2021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7E33B2-A429-41A2-A1FD-E2AC037A8B82}" type="slidenum">
              <a:rPr lang="ru-RU" smtClean="0"/>
              <a:t>‹#›</a:t>
            </a:fld>
            <a:endParaRPr lang="ru-RU"/>
          </a:p>
        </p:txBody>
      </p:sp>
    </p:spTree>
    <p:extLst>
      <p:ext uri="{BB962C8B-B14F-4D97-AF65-F5344CB8AC3E}">
        <p14:creationId xmlns:p14="http://schemas.microsoft.com/office/powerpoint/2010/main" val="4072756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86F5F-93EE-4732-987C-A44737B34201}" type="datetimeFigureOut">
              <a:rPr lang="ru-RU" smtClean="0"/>
              <a:t>02.10.2021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E33B2-A429-41A2-A1FD-E2AC037A8B82}" type="slidenum">
              <a:rPr lang="ru-RU" smtClean="0"/>
              <a:t>‹#›</a:t>
            </a:fld>
            <a:endParaRPr lang="ru-RU"/>
          </a:p>
        </p:txBody>
      </p:sp>
    </p:spTree>
    <p:extLst>
      <p:ext uri="{BB962C8B-B14F-4D97-AF65-F5344CB8AC3E}">
        <p14:creationId xmlns:p14="http://schemas.microsoft.com/office/powerpoint/2010/main" val="514187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jl:30366217.990000%2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077218"/>
            <a:ext cx="7772400" cy="5333975"/>
          </a:xfrm>
        </p:spPr>
        <p:txBody>
          <a:bodyPr>
            <a:normAutofit fontScale="90000"/>
          </a:bodyPr>
          <a:lstStyle/>
          <a:p>
            <a:pPr algn="l"/>
            <a:r>
              <a:rPr lang="kk-KZ" sz="3100" dirty="0">
                <a:latin typeface="Times New Roman" panose="02020603050405020304" pitchFamily="18" charset="0"/>
                <a:cs typeface="Times New Roman" panose="02020603050405020304" pitchFamily="18" charset="0"/>
              </a:rPr>
              <a:t>1. Сыйақы бойынша шегерімдер </a:t>
            </a:r>
            <a:r>
              <a:rPr lang="ru-RU" sz="3100" b="1" dirty="0">
                <a:latin typeface="Times New Roman" panose="02020603050405020304" pitchFamily="18" charset="0"/>
                <a:cs typeface="Times New Roman" panose="02020603050405020304" pitchFamily="18" charset="0"/>
              </a:rPr>
              <a:t/>
            </a:r>
            <a:br>
              <a:rPr lang="ru-RU" sz="3100" b="1"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2</a:t>
            </a:r>
            <a:r>
              <a:rPr lang="kk-KZ" sz="3100" dirty="0" smtClean="0">
                <a:latin typeface="Times New Roman" panose="02020603050405020304" pitchFamily="18" charset="0"/>
                <a:cs typeface="Times New Roman" panose="02020603050405020304" pitchFamily="18" charset="0"/>
              </a:rPr>
              <a:t>. Күмәнді </a:t>
            </a:r>
            <a:r>
              <a:rPr lang="kk-KZ" sz="3100" dirty="0">
                <a:latin typeface="Times New Roman" panose="02020603050405020304" pitchFamily="18" charset="0"/>
                <a:cs typeface="Times New Roman" panose="02020603050405020304" pitchFamily="18" charset="0"/>
              </a:rPr>
              <a:t>міндеттемелер мен күмәнді талаптар бойынша шегерімдер</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3. Өкілдік шығыстар сомасының шегерімі</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4</a:t>
            </a:r>
            <a:r>
              <a:rPr lang="kk-KZ" sz="3100" dirty="0" smtClean="0">
                <a:latin typeface="Times New Roman" panose="02020603050405020304" pitchFamily="18" charset="0"/>
                <a:cs typeface="Times New Roman" panose="02020603050405020304" pitchFamily="18" charset="0"/>
              </a:rPr>
              <a:t>. Іс </a:t>
            </a:r>
            <a:r>
              <a:rPr lang="kk-KZ" sz="3100" dirty="0">
                <a:latin typeface="Times New Roman" panose="02020603050405020304" pitchFamily="18" charset="0"/>
                <a:cs typeface="Times New Roman" panose="02020603050405020304" pitchFamily="18" charset="0"/>
              </a:rPr>
              <a:t>сапар шығындарын шегеру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5. Салықты және бюджетке төленетін басқа міндетті төлемдерді шегеру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6. Теріс бағамдық айырма сомасының оң бағамдық айырма сомасынан асып кетуін шегеру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b="1" dirty="0">
                <a:latin typeface="Times New Roman" panose="02020603050405020304" pitchFamily="18" charset="0"/>
                <a:cs typeface="Times New Roman" panose="02020603050405020304" pitchFamily="18" charset="0"/>
              </a:rPr>
              <a:t>7. </a:t>
            </a:r>
            <a:r>
              <a:rPr lang="kk-KZ" sz="3100" dirty="0">
                <a:latin typeface="Times New Roman" panose="02020603050405020304" pitchFamily="18" charset="0"/>
                <a:cs typeface="Times New Roman" panose="02020603050405020304" pitchFamily="18" charset="0"/>
              </a:rPr>
              <a:t>Шегерімге жатқызылмайтын шығындар</a:t>
            </a:r>
            <a:r>
              <a:rPr lang="ru-RU" dirty="0"/>
              <a:t/>
            </a:r>
            <a:br>
              <a:rPr lang="ru-RU" dirty="0"/>
            </a:br>
            <a:endParaRPr lang="ru-RU" dirty="0"/>
          </a:p>
        </p:txBody>
      </p:sp>
      <p:sp>
        <p:nvSpPr>
          <p:cNvPr id="4" name="Прямоугольник 3"/>
          <p:cNvSpPr/>
          <p:nvPr/>
        </p:nvSpPr>
        <p:spPr>
          <a:xfrm>
            <a:off x="0" y="0"/>
            <a:ext cx="9144000" cy="1077218"/>
          </a:xfrm>
          <a:prstGeom prst="rect">
            <a:avLst/>
          </a:prstGeom>
        </p:spPr>
        <p:txBody>
          <a:bodyPr wrap="square">
            <a:spAutoFit/>
          </a:bodyPr>
          <a:lstStyle/>
          <a:p>
            <a:pPr algn="ctr"/>
            <a:r>
              <a:rPr lang="kk-KZ" sz="3200" dirty="0">
                <a:hlinkClick r:id="rId2" action="ppaction://hlinkfile"/>
              </a:rPr>
              <a:t> Шегерімдердің кейбір түрлерін салық есебінде шығынға  жатқызу ерекшеліктері </a:t>
            </a:r>
            <a:endParaRPr lang="ru-RU"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37251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a:solidFill>
                  <a:srgbClr val="FF0000"/>
                </a:solidFill>
              </a:rPr>
              <a:t>Төленген күмәнді  міндеттемелер  және  күмәнді  талаптар       бойынша  шегерімдер</a:t>
            </a:r>
            <a:endParaRPr lang="ru-RU" dirty="0">
              <a:solidFill>
                <a:srgbClr val="FF0000"/>
              </a:solidFill>
            </a:endParaRPr>
          </a:p>
        </p:txBody>
      </p:sp>
      <p:sp>
        <p:nvSpPr>
          <p:cNvPr id="3" name="Объект 2"/>
          <p:cNvSpPr>
            <a:spLocks noGrp="1"/>
          </p:cNvSpPr>
          <p:nvPr>
            <p:ph idx="1"/>
          </p:nvPr>
        </p:nvSpPr>
        <p:spPr>
          <a:xfrm>
            <a:off x="457200" y="1600200"/>
            <a:ext cx="8229600" cy="5069160"/>
          </a:xfrm>
        </p:spPr>
        <p:txBody>
          <a:bodyPr>
            <a:normAutofit fontScale="85000" lnSpcReduction="10000"/>
          </a:bodyPr>
          <a:lstStyle/>
          <a:p>
            <a:r>
              <a:rPr lang="kk-KZ" dirty="0"/>
              <a:t>Салық  Кодексінің  </a:t>
            </a:r>
            <a:r>
              <a:rPr lang="kk-KZ" dirty="0" smtClean="0"/>
              <a:t>248   </a:t>
            </a:r>
            <a:r>
              <a:rPr lang="kk-KZ" dirty="0"/>
              <a:t>бабына  сәйкес, бұрын   табыс  деп танылған  күмәнді  міндеттемелерді  салық  төлеуші  кредиторға  төленеген  болса,  онда төленген  төлемнің  көлеміне  шегерім  рұқсат етіледі.</a:t>
            </a:r>
            <a:endParaRPr lang="ru-RU" dirty="0"/>
          </a:p>
          <a:p>
            <a:r>
              <a:rPr lang="kk-KZ" dirty="0"/>
              <a:t>    Корпоративтік  табыс  салығы  бойынша  декларацияны  дайындау  үшін  төленген  күмәнді  міндеттемелер  бойынша  «Төленген  күмәнді  міндеттемелер  ведомосін  дайындау  керек.</a:t>
            </a:r>
            <a:endParaRPr lang="ru-RU" dirty="0"/>
          </a:p>
          <a:p>
            <a:r>
              <a:rPr lang="kk-KZ" dirty="0"/>
              <a:t>Төленген  күмәнді  міндеттемелер  бойынша көлемі  Декларацияға  қосымша  берілген»  төленген  күмәнді  міндеттемелер  анықталады.</a:t>
            </a:r>
            <a:endParaRPr lang="ru-RU" dirty="0"/>
          </a:p>
          <a:p>
            <a:endParaRPr lang="ru-RU" dirty="0"/>
          </a:p>
        </p:txBody>
      </p:sp>
    </p:spTree>
    <p:extLst>
      <p:ext uri="{BB962C8B-B14F-4D97-AF65-F5344CB8AC3E}">
        <p14:creationId xmlns:p14="http://schemas.microsoft.com/office/powerpoint/2010/main" val="22348925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a:t>Төленген  күмәнді  міндеттемелер  ведомсті(теңге).</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983027020"/>
              </p:ext>
            </p:extLst>
          </p:nvPr>
        </p:nvGraphicFramePr>
        <p:xfrm>
          <a:off x="539554" y="1196753"/>
          <a:ext cx="7071239" cy="4206913"/>
        </p:xfrm>
        <a:graphic>
          <a:graphicData uri="http://schemas.openxmlformats.org/drawingml/2006/table">
            <a:tbl>
              <a:tblPr firstRow="1" firstCol="1" lastRow="1" lastCol="1" bandRow="1" bandCol="1">
                <a:tableStyleId>{5C22544A-7EE6-4342-B048-85BDC9FD1C3A}</a:tableStyleId>
              </a:tblPr>
              <a:tblGrid>
                <a:gridCol w="345767"/>
                <a:gridCol w="2482433"/>
                <a:gridCol w="1414100"/>
                <a:gridCol w="1734362"/>
                <a:gridCol w="1094577"/>
              </a:tblGrid>
              <a:tr h="649493">
                <a:tc>
                  <a:txBody>
                    <a:bodyPr/>
                    <a:lstStyle/>
                    <a:p>
                      <a:pPr algn="just">
                        <a:spcAft>
                          <a:spcPts val="0"/>
                        </a:spcAft>
                      </a:pPr>
                      <a:r>
                        <a:rPr lang="kk-KZ" sz="2800" dirty="0">
                          <a:effectLst/>
                        </a:rPr>
                        <a:t>№</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Міндеттемелер  атауы</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Төлеу  күні</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Табысқа  қосу  күні</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smtClean="0">
                          <a:effectLst/>
                        </a:rPr>
                        <a:t>Сома</a:t>
                      </a:r>
                      <a:endParaRPr lang="ru-RU" sz="2800" dirty="0">
                        <a:effectLst/>
                        <a:latin typeface="Times New Roman"/>
                        <a:ea typeface="Times New Roman"/>
                        <a:cs typeface="Times New Roman"/>
                      </a:endParaRPr>
                    </a:p>
                  </a:txBody>
                  <a:tcPr marL="68580" marR="68580" marT="0" marB="0"/>
                </a:tc>
              </a:tr>
              <a:tr h="324746">
                <a:tc>
                  <a:txBody>
                    <a:bodyPr/>
                    <a:lstStyle/>
                    <a:p>
                      <a:pPr algn="just">
                        <a:spcAft>
                          <a:spcPts val="0"/>
                        </a:spcAft>
                      </a:pPr>
                      <a:r>
                        <a:rPr lang="kk-KZ" sz="2800">
                          <a:effectLst/>
                        </a:rPr>
                        <a:t>1</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Еңбек ақы</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r>
              <a:tr h="324746">
                <a:tc>
                  <a:txBody>
                    <a:bodyPr/>
                    <a:lstStyle/>
                    <a:p>
                      <a:pPr algn="just">
                        <a:spcAft>
                          <a:spcPts val="0"/>
                        </a:spcAft>
                      </a:pPr>
                      <a:r>
                        <a:rPr lang="kk-KZ" sz="2800">
                          <a:effectLst/>
                        </a:rPr>
                        <a:t>2</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Премия</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r>
              <a:tr h="649493">
                <a:tc>
                  <a:txBody>
                    <a:bodyPr/>
                    <a:lstStyle/>
                    <a:p>
                      <a:pPr algn="just">
                        <a:spcAft>
                          <a:spcPts val="0"/>
                        </a:spcAft>
                      </a:pPr>
                      <a:r>
                        <a:rPr lang="kk-KZ" sz="2800">
                          <a:effectLst/>
                        </a:rPr>
                        <a:t>3</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Қолданбаған демалыс үшін </a:t>
                      </a:r>
                      <a:r>
                        <a:rPr lang="kk-KZ" sz="2800" dirty="0" smtClean="0">
                          <a:effectLst/>
                        </a:rPr>
                        <a:t>компенсация</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r>
              <a:tr h="1219873">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Жалпы</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4478048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a:t>Күмәнді  талаптар  бойынша  шегерім</a:t>
            </a:r>
            <a:endParaRPr lang="ru-RU" dirty="0"/>
          </a:p>
        </p:txBody>
      </p:sp>
      <p:sp>
        <p:nvSpPr>
          <p:cNvPr id="3" name="Объект 2"/>
          <p:cNvSpPr>
            <a:spLocks noGrp="1"/>
          </p:cNvSpPr>
          <p:nvPr>
            <p:ph idx="1"/>
          </p:nvPr>
        </p:nvSpPr>
        <p:spPr>
          <a:xfrm>
            <a:off x="457200" y="1600200"/>
            <a:ext cx="8229600" cy="5069160"/>
          </a:xfrm>
        </p:spPr>
        <p:txBody>
          <a:bodyPr>
            <a:normAutofit fontScale="70000" lnSpcReduction="20000"/>
          </a:bodyPr>
          <a:lstStyle/>
          <a:p>
            <a:r>
              <a:rPr lang="kk-KZ" dirty="0"/>
              <a:t>Салық  төлеуші  Қазақстан  Республикасының  «Бухгалтерлік  есеп  және  қаржылық  есептілік»  және  «Салық  және  бюджетке  төленетін  басқа  да  міндеттемелер  «Заңына  сәйкес  бухгалтерлік  және  салық  есебін  есептеу  әдісімен  жүргізуі  қажет,  өз  кезегінде  оларға  күмәнді  қарыз  резервін құру керек  және  ЖЖТ-тан  күмәнді  талаптардан  шегеруге  мүмкіндік  береді.</a:t>
            </a:r>
            <a:endParaRPr lang="ru-RU" dirty="0"/>
          </a:p>
          <a:p>
            <a:r>
              <a:rPr lang="kk-KZ" dirty="0"/>
              <a:t>Күмәнді  талаптар –заңды  тұлғаларға  және  кәсіпкерлікке Қазастан  Республикасының  резиденттеріне  және  резидент  еместерге    тауарды  өткізу  нәтижесінде,  орындалған  жұмыс,  көрсетілген қызмет түрін көрсету нәтижесінде туындаған және туындаған кезден бастап 3 жыл ішінде қанағаттандырылмаған талаптар. Осы аталған қызметтер бойынша Дебиторлар ҚР заңнамасына сәйкес банкрот деп танылса бұл талаптар да Күмәнді  талаптарға жатқызылады. Осы 2</a:t>
            </a:r>
            <a:r>
              <a:rPr lang="kk-KZ" dirty="0" smtClean="0"/>
              <a:t>48 </a:t>
            </a:r>
            <a:r>
              <a:rPr lang="kk-KZ" dirty="0"/>
              <a:t>бап бойынша  Күмәнді  талаптарға шегерім жасалынады.  </a:t>
            </a:r>
            <a:endParaRPr lang="ru-RU" dirty="0"/>
          </a:p>
          <a:p>
            <a:endParaRPr lang="ru-RU" dirty="0"/>
          </a:p>
        </p:txBody>
      </p:sp>
    </p:spTree>
    <p:extLst>
      <p:ext uri="{BB962C8B-B14F-4D97-AF65-F5344CB8AC3E}">
        <p14:creationId xmlns:p14="http://schemas.microsoft.com/office/powerpoint/2010/main" val="4285147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400" dirty="0" smtClean="0">
                <a:solidFill>
                  <a:srgbClr val="FF0000"/>
                </a:solidFill>
              </a:rPr>
              <a:t>Салық  төлеушінің  күмәнді  талаптарды  шегерімге  жатқызуы келесі  шарттарды  орындаған  кезде  жүзеге  асырады:</a:t>
            </a:r>
            <a:r>
              <a:rPr lang="ru-RU" sz="2400" dirty="0" smtClean="0"/>
              <a:t/>
            </a:r>
            <a:br>
              <a:rPr lang="ru-RU" sz="2400" dirty="0" smtClean="0"/>
            </a:br>
            <a:endParaRPr lang="ru-RU" sz="2400" dirty="0"/>
          </a:p>
        </p:txBody>
      </p:sp>
      <p:sp>
        <p:nvSpPr>
          <p:cNvPr id="3" name="Объект 2"/>
          <p:cNvSpPr>
            <a:spLocks noGrp="1"/>
          </p:cNvSpPr>
          <p:nvPr>
            <p:ph idx="1"/>
          </p:nvPr>
        </p:nvSpPr>
        <p:spPr>
          <a:xfrm>
            <a:off x="323528" y="1052736"/>
            <a:ext cx="8363272" cy="5805264"/>
          </a:xfrm>
        </p:spPr>
        <p:txBody>
          <a:bodyPr>
            <a:normAutofit fontScale="70000" lnSpcReduction="20000"/>
          </a:bodyPr>
          <a:lstStyle/>
          <a:p>
            <a:r>
              <a:rPr lang="kk-KZ" dirty="0" smtClean="0"/>
              <a:t>шегерімге  </a:t>
            </a:r>
            <a:r>
              <a:rPr lang="kk-KZ" dirty="0"/>
              <a:t>жатқызылған  мерзіміне дейін  бухгалтерлік  есепте  бейнеленуі.</a:t>
            </a:r>
            <a:endParaRPr lang="ru-RU" dirty="0"/>
          </a:p>
          <a:p>
            <a:r>
              <a:rPr lang="kk-KZ" dirty="0"/>
              <a:t>Берілген  тәртіпте  келесі  құжаттар  бар   жағдайында: салық  органының  тіркелген  жері  бойынша  хабарламасы, счет-фактуралар,  накладной заңды   тұлғаның, ТМҚ-ды  сатқаны  жөніндегі  фактісін    растайтын  құжаттар  болмаса онда  күмәнді  талаптар  шегерімге  жатпайды.</a:t>
            </a:r>
            <a:endParaRPr lang="ru-RU" dirty="0"/>
          </a:p>
          <a:p>
            <a:r>
              <a:rPr lang="kk-KZ" dirty="0"/>
              <a:t>       Дебитордың  банкрот  деп  танылған  жағдайында  көрсетілгендерден  басқа  қосымша  дебитордың  банкрот  деп  танылуы  жөнінде  соттың  шешімін  және  юстиция  органдарының  мемлекеттік  тіркеуден  шыққандығы  жайлы  шешімі  болуы  керек.  Осы  ережеледі  сақтай  отырып  салық  төлеуші  шегерімге  күмәнді  талаптар  соммасын  салық  төлеушінің  дебиторды  банкрот  деп  танылған  салық  периодының  нәтижесімен  апара  алады.</a:t>
            </a:r>
            <a:endParaRPr lang="ru-RU" dirty="0"/>
          </a:p>
          <a:p>
            <a:r>
              <a:rPr lang="kk-KZ" dirty="0"/>
              <a:t>Жоғарыда  көрсетілген  талаптар  күмәнді  талаптар  пайда  болған  жағдайда  яғни  халықпен  коммуналдық  қызмет  және  байланыс  қызметімен  есеп  айырысу  кезінде  қажет  етілмейді.</a:t>
            </a:r>
            <a:endParaRPr lang="ru-RU" dirty="0"/>
          </a:p>
          <a:p>
            <a:r>
              <a:rPr lang="kk-KZ" dirty="0"/>
              <a:t> Бухгалтерлік  есепте  дебиторлық  күмәнді  талаптар бойынша резерв  </a:t>
            </a:r>
            <a:r>
              <a:rPr lang="kk-KZ" dirty="0" smtClean="0"/>
              <a:t>сомасы  </a:t>
            </a:r>
            <a:r>
              <a:rPr lang="kk-KZ" dirty="0"/>
              <a:t>1290 шотында  көрсетіледі.</a:t>
            </a:r>
            <a:endParaRPr lang="ru-RU" dirty="0"/>
          </a:p>
          <a:p>
            <a:endParaRPr lang="ru-RU" dirty="0"/>
          </a:p>
        </p:txBody>
      </p:sp>
    </p:spTree>
    <p:extLst>
      <p:ext uri="{BB962C8B-B14F-4D97-AF65-F5344CB8AC3E}">
        <p14:creationId xmlns:p14="http://schemas.microsoft.com/office/powerpoint/2010/main" val="8553314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kk-KZ" sz="2800" b="1" i="1" dirty="0"/>
              <a:t>Өкілдік  шығыстар сомасының шегерімі</a:t>
            </a:r>
            <a:endParaRPr lang="ru-RU" sz="2800" dirty="0"/>
          </a:p>
        </p:txBody>
      </p:sp>
      <p:sp>
        <p:nvSpPr>
          <p:cNvPr id="3" name="Объект 2"/>
          <p:cNvSpPr>
            <a:spLocks noGrp="1"/>
          </p:cNvSpPr>
          <p:nvPr>
            <p:ph idx="1"/>
          </p:nvPr>
        </p:nvSpPr>
        <p:spPr>
          <a:xfrm>
            <a:off x="107504" y="692696"/>
            <a:ext cx="9036496" cy="6048672"/>
          </a:xfrm>
        </p:spPr>
        <p:txBody>
          <a:bodyPr>
            <a:normAutofit fontScale="32500" lnSpcReduction="20000"/>
          </a:bodyPr>
          <a:lstStyle/>
          <a:p>
            <a:pPr marL="0" indent="0">
              <a:buNone/>
            </a:pPr>
            <a:r>
              <a:rPr lang="kk-KZ" sz="4600" dirty="0"/>
              <a:t>Шаруашылық  ұйым  қызметімен  байланысты  өкілеттік  шығындар  бұл</a:t>
            </a:r>
            <a:endParaRPr lang="ru-RU" sz="4600" dirty="0"/>
          </a:p>
          <a:p>
            <a:pPr marL="0" indent="0">
              <a:buNone/>
            </a:pPr>
            <a:r>
              <a:rPr lang="kk-KZ" sz="4600" dirty="0"/>
              <a:t>а)  басқа  ұйымның  өкілдерін  қабылдау және  қызмет  көрсету,  келісімге  келген  және  келіссөз  жүргізуге  және  семинар,  шаралар  заңды тұлғаларда  кәсіпкерлік  қызметімен  байланысты  шығындар</a:t>
            </a:r>
            <a:endParaRPr lang="ru-RU" sz="4600" dirty="0"/>
          </a:p>
          <a:p>
            <a:pPr marL="0" indent="0">
              <a:buNone/>
            </a:pPr>
            <a:r>
              <a:rPr lang="kk-KZ" sz="4600" dirty="0"/>
              <a:t>б)  жылдық  жиналысқа  келген  директорлар  кеңесінің  мүшелерін  және  ревизиондық  комиссияның  басқаруларымен,  арнайы  тұлғаларын  қабылдау   шығындары.</a:t>
            </a:r>
            <a:endParaRPr lang="ru-RU" sz="4600" dirty="0"/>
          </a:p>
          <a:p>
            <a:pPr marL="0" indent="0">
              <a:buNone/>
            </a:pPr>
            <a:r>
              <a:rPr lang="kk-KZ" sz="4600" i="1" dirty="0"/>
              <a:t>Басқа  ұйымның  өкілдерін  қабылдау  және  директорлар  кеңесін  жүргізу,  басқару,  ревизиондық  комиссия  ҚР-ң заңымен қарастырылған  өкілеттік  шығындарды  құжаттау  үшін  мыналарды  дайындау  қажет.</a:t>
            </a:r>
            <a:endParaRPr lang="ru-RU" sz="4600" i="1" dirty="0"/>
          </a:p>
          <a:p>
            <a:pPr marL="0" indent="0">
              <a:buNone/>
            </a:pPr>
            <a:r>
              <a:rPr lang="kk-KZ" sz="4600" dirty="0"/>
              <a:t>а)  меншік  иесінің  өкілеттік  және  іс-сапарының  шығындары бойынша    норма  шегіндегі шығындар сметасын  бекітуінің  шешімі.</a:t>
            </a:r>
            <a:endParaRPr lang="ru-RU" sz="4600" dirty="0"/>
          </a:p>
          <a:p>
            <a:pPr marL="0" indent="0">
              <a:buNone/>
            </a:pPr>
            <a:r>
              <a:rPr lang="kk-KZ" sz="4600" dirty="0"/>
              <a:t>б) басқа  заңды  тұлғалардың  өкілдері  және  директорлар  кеңесін  жүргізуді  ұйымдастыру  туралы  бұйрық  </a:t>
            </a:r>
            <a:endParaRPr lang="ru-RU" sz="4600" dirty="0"/>
          </a:p>
          <a:p>
            <a:pPr marL="0" indent="0">
              <a:buNone/>
            </a:pPr>
            <a:r>
              <a:rPr lang="kk-KZ" sz="4600" dirty="0"/>
              <a:t>в)  жиналыс  және    кездесуді  жүргізу  бағдарламасы</a:t>
            </a:r>
            <a:endParaRPr lang="ru-RU" sz="4600" dirty="0"/>
          </a:p>
          <a:p>
            <a:pPr marL="0" indent="0">
              <a:buNone/>
            </a:pPr>
            <a:r>
              <a:rPr lang="kk-KZ" sz="4600" dirty="0"/>
              <a:t>─ өкілдердің  кездесу  күні  және  кездесу  жері</a:t>
            </a:r>
            <a:endParaRPr lang="ru-RU" sz="4600" dirty="0"/>
          </a:p>
          <a:p>
            <a:pPr marL="0" indent="0">
              <a:buNone/>
            </a:pPr>
            <a:r>
              <a:rPr lang="kk-KZ" sz="4600" dirty="0"/>
              <a:t>─ келіссөздің  жалпы  ұзақтығы</a:t>
            </a:r>
            <a:endParaRPr lang="ru-RU" sz="4600" dirty="0"/>
          </a:p>
          <a:p>
            <a:pPr marL="0" indent="0">
              <a:buNone/>
            </a:pPr>
            <a:r>
              <a:rPr lang="kk-KZ" sz="4600" dirty="0"/>
              <a:t>─ талданатын  сұрақтар  тізімі</a:t>
            </a:r>
            <a:endParaRPr lang="ru-RU" sz="4600" dirty="0"/>
          </a:p>
          <a:p>
            <a:pPr marL="0" indent="0">
              <a:buNone/>
            </a:pPr>
            <a:r>
              <a:rPr lang="kk-KZ" sz="4600" dirty="0"/>
              <a:t>─ екі  жақтан  қатысатын  келіссөздегі  тұлғалардың тізімі</a:t>
            </a:r>
            <a:endParaRPr lang="ru-RU" sz="4600" dirty="0"/>
          </a:p>
          <a:p>
            <a:pPr marL="0" indent="0">
              <a:buNone/>
            </a:pPr>
            <a:r>
              <a:rPr lang="kk-KZ" sz="4600" dirty="0"/>
              <a:t>─ келіссөзді  ұйымдастыруға  жауапты  тұлғалар  туралы  мәлімет</a:t>
            </a:r>
            <a:endParaRPr lang="ru-RU" sz="4600" dirty="0"/>
          </a:p>
          <a:p>
            <a:pPr marL="0" indent="0">
              <a:buNone/>
            </a:pPr>
            <a:r>
              <a:rPr lang="kk-KZ" sz="4600" dirty="0"/>
              <a:t>г) сметаны  орындау  туралы  актісі</a:t>
            </a:r>
            <a:endParaRPr lang="ru-RU" sz="4600" dirty="0"/>
          </a:p>
          <a:p>
            <a:pPr marL="0" indent="0">
              <a:buNone/>
            </a:pPr>
            <a:r>
              <a:rPr lang="kk-KZ" sz="4600" dirty="0"/>
              <a:t>д)  шығындарды  растайтын  бастапқы  құжаттар(аванстық  есеп  беру,  актілері,  баға  туралы  анықтама,  калькуляциялар, шоттар,  билеттер  және  т.б.)Есепке  алынған  барлық  шығындар бухгалтерлік  өзіндік  құнға  кіреді  және  кезең  шығындарына  апарылады.   Бухгалтерлік есепте дебиторлық қарыз сомасы 1251 «Ағымдағы есеп беруге тиісті адамдардың  қарызы» шоттының субсчеты  «өкілдік  шығындар»    көрсетіледі.  </a:t>
            </a:r>
            <a:endParaRPr lang="ru-RU" sz="4600" dirty="0"/>
          </a:p>
          <a:p>
            <a:pPr marL="0" indent="0">
              <a:buNone/>
            </a:pPr>
            <a:r>
              <a:rPr lang="kk-KZ" sz="4600" dirty="0"/>
              <a:t> </a:t>
            </a:r>
            <a:endParaRPr lang="ru-RU" sz="4600" dirty="0"/>
          </a:p>
          <a:p>
            <a:pPr marL="0" indent="0">
              <a:buNone/>
            </a:pPr>
            <a:r>
              <a:rPr lang="kk-KZ" sz="4600" dirty="0"/>
              <a:t>Шегерімге  өкілдік  шығындардың   есептен  шығарылуы  ұйымның  шектік  сметасы  және  оларды   растайтын  бастапқы  құжаттар  бар  кезінде  және күні,  жүргізілген  жері,  іс  бабындағы  кездесудің  бағдарламасы,  шақырылған  тұлғалар,  шығындар  көлемі  бар  құжат  болған  жағдайда жүргізіледі.</a:t>
            </a:r>
            <a:endParaRPr lang="ru-RU" sz="4600" dirty="0"/>
          </a:p>
          <a:p>
            <a:pPr marL="0" indent="0">
              <a:buNone/>
            </a:pPr>
            <a:r>
              <a:rPr lang="kk-KZ" sz="4600" dirty="0"/>
              <a:t>Өкілеттік  шығынға  және  шегерімге  банкет демалысты ұйымдастыруға  байланысты  шығындар  жатпайды.</a:t>
            </a:r>
            <a:endParaRPr lang="ru-RU" sz="4600" dirty="0"/>
          </a:p>
          <a:p>
            <a:endParaRPr lang="ru-RU" dirty="0"/>
          </a:p>
        </p:txBody>
      </p:sp>
    </p:spTree>
    <p:extLst>
      <p:ext uri="{BB962C8B-B14F-4D97-AF65-F5344CB8AC3E}">
        <p14:creationId xmlns:p14="http://schemas.microsoft.com/office/powerpoint/2010/main" val="25514308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229600" cy="1143000"/>
          </a:xfrm>
        </p:spPr>
        <p:txBody>
          <a:bodyPr>
            <a:normAutofit fontScale="90000"/>
          </a:bodyPr>
          <a:lstStyle/>
          <a:p>
            <a:r>
              <a:rPr lang="kk-KZ" sz="3100" b="1" i="1" dirty="0"/>
              <a:t>Қызметтік іссапарлар кезінде төленетін  өтемақылар сомасының шегерімі</a:t>
            </a:r>
            <a:r>
              <a:rPr lang="kk-KZ" sz="3100" dirty="0"/>
              <a:t> мұндай өтемақыларға:</a:t>
            </a:r>
            <a:r>
              <a:rPr lang="ru-RU" dirty="0"/>
              <a:t/>
            </a:r>
            <a:br>
              <a:rPr lang="ru-RU" dirty="0"/>
            </a:br>
            <a:endParaRPr lang="ru-RU" dirty="0"/>
          </a:p>
        </p:txBody>
      </p:sp>
      <p:sp>
        <p:nvSpPr>
          <p:cNvPr id="3" name="Объект 2"/>
          <p:cNvSpPr>
            <a:spLocks noGrp="1"/>
          </p:cNvSpPr>
          <p:nvPr>
            <p:ph idx="1"/>
          </p:nvPr>
        </p:nvSpPr>
        <p:spPr>
          <a:xfrm>
            <a:off x="457200" y="1268760"/>
            <a:ext cx="8507288" cy="5472608"/>
          </a:xfrm>
        </p:spPr>
        <p:txBody>
          <a:bodyPr>
            <a:normAutofit fontScale="85000" lnSpcReduction="20000"/>
          </a:bodyPr>
          <a:lstStyle/>
          <a:p>
            <a:endParaRPr lang="ru-RU" dirty="0" smtClean="0">
              <a:effectLst/>
            </a:endParaRPr>
          </a:p>
          <a:p>
            <a:pPr lvl="1"/>
            <a:r>
              <a:rPr lang="kk-KZ" dirty="0"/>
              <a:t>жол журу мен броньға ( растайтын құжат болған жағдайда) іссапарларға баратын жерге жетуге және кері қайтуға;</a:t>
            </a:r>
            <a:endParaRPr lang="ru-RU" dirty="0"/>
          </a:p>
          <a:p>
            <a:pPr lvl="1"/>
            <a:r>
              <a:rPr lang="kk-KZ" dirty="0"/>
              <a:t>тұрғын үй-жайды жалдауға ( растайтын құжат болған жағдайда);</a:t>
            </a:r>
            <a:endParaRPr lang="ru-RU" dirty="0"/>
          </a:p>
          <a:p>
            <a:pPr lvl="1"/>
            <a:r>
              <a:rPr lang="kk-KZ" dirty="0"/>
              <a:t>қызметтік іс-сапарларда болған күндеріне </a:t>
            </a:r>
            <a:r>
              <a:rPr lang="kk-KZ" b="1" i="1" dirty="0"/>
              <a:t> </a:t>
            </a:r>
            <a:r>
              <a:rPr lang="kk-KZ" dirty="0"/>
              <a:t>белгіленген мөлшерде төленетін тәулікақы  </a:t>
            </a:r>
            <a:endParaRPr lang="ru-RU" dirty="0"/>
          </a:p>
          <a:p>
            <a:r>
              <a:rPr lang="kk-KZ" dirty="0"/>
              <a:t>Іс-сапарға баратын қызметкер хаттамасы не себептен қай жаққа баратыны туралы болуы тиіс, іс-сапар куәлігі,  Іс-сапарларда болу уақыты – кәсіпорынның қызметкерді  іс-сапарларға жіберу туралы жазбаша үкімі; жол жүргенін растайтын құжаттарда көрсетілген іс-сапарлар орнына кету күні мен кері қайтып келу күнін негізге ала отырып іс-сапар күндерінің саны негізінде айқындалады.</a:t>
            </a:r>
            <a:endParaRPr lang="ru-RU" dirty="0"/>
          </a:p>
          <a:p>
            <a:endParaRPr lang="ru-RU" dirty="0"/>
          </a:p>
        </p:txBody>
      </p:sp>
    </p:spTree>
    <p:extLst>
      <p:ext uri="{BB962C8B-B14F-4D97-AF65-F5344CB8AC3E}">
        <p14:creationId xmlns:p14="http://schemas.microsoft.com/office/powerpoint/2010/main" val="1836595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200" b="1" i="1" dirty="0"/>
              <a:t>Салықты және бюджетке төленетін басқада міндетті төлемдерді шегеру. </a:t>
            </a:r>
            <a:r>
              <a:rPr lang="kk-KZ" sz="2200" dirty="0"/>
              <a:t>  Қаржалық есеп беруде салықтар “Ағымдағы активтер” немесе  “Ағымдағы пассивтер” бөлімінде көрініс табады.  Бухгалтерлік есепке қарағанда салық есебінде есептелген мөлшерде төленіп қойған салықтар шегерімге жатқазылады.</a:t>
            </a:r>
            <a:r>
              <a:rPr lang="ru-RU" sz="2200" dirty="0"/>
              <a:t/>
            </a:r>
            <a:br>
              <a:rPr lang="ru-RU" sz="2200" dirty="0"/>
            </a:br>
            <a:endParaRPr lang="ru-RU" sz="2200" dirty="0"/>
          </a:p>
        </p:txBody>
      </p:sp>
      <p:sp>
        <p:nvSpPr>
          <p:cNvPr id="3" name="Объект 2"/>
          <p:cNvSpPr>
            <a:spLocks noGrp="1"/>
          </p:cNvSpPr>
          <p:nvPr>
            <p:ph idx="1"/>
          </p:nvPr>
        </p:nvSpPr>
        <p:spPr>
          <a:xfrm>
            <a:off x="107504" y="1600200"/>
            <a:ext cx="8928992" cy="5141168"/>
          </a:xfrm>
        </p:spPr>
        <p:txBody>
          <a:bodyPr>
            <a:normAutofit fontScale="25000" lnSpcReduction="20000"/>
          </a:bodyPr>
          <a:lstStyle/>
          <a:p>
            <a:pPr marL="0" indent="0">
              <a:buNone/>
            </a:pPr>
            <a:r>
              <a:rPr lang="kk-KZ" sz="7200" dirty="0"/>
              <a:t>Салық Кодексінің </a:t>
            </a:r>
            <a:r>
              <a:rPr lang="kk-KZ" sz="7200" dirty="0" smtClean="0"/>
              <a:t>263  </a:t>
            </a:r>
            <a:r>
              <a:rPr lang="kk-KZ" sz="7200" dirty="0"/>
              <a:t>бабына сәйкес есептелген мөлшерде мемлекеттік бюджетке төленіп қойған салықтар шегерімге жатқызылады, мыналардан басқасы:</a:t>
            </a:r>
            <a:endParaRPr lang="ru-RU" sz="7200" dirty="0"/>
          </a:p>
          <a:p>
            <a:pPr marL="0" indent="0">
              <a:buNone/>
            </a:pPr>
            <a:r>
              <a:rPr lang="kk-KZ" sz="7200" dirty="0"/>
              <a:t>1).Жылдық жиынтықтабысты анықталғанға дейінгі ескерілмейтін салықтар/ҚҚС,акциздер/;</a:t>
            </a:r>
            <a:endParaRPr lang="ru-RU" sz="7200" dirty="0"/>
          </a:p>
          <a:p>
            <a:pPr marL="0" indent="0">
              <a:buNone/>
            </a:pPr>
            <a:r>
              <a:rPr lang="kk-KZ" sz="7200" dirty="0"/>
              <a:t>2). ҚР территориясында және басқа мемлекеттерде төленген корпоративтік табыс салықтары және табыс  салығы;</a:t>
            </a:r>
            <a:endParaRPr lang="ru-RU" sz="7200" dirty="0"/>
          </a:p>
          <a:p>
            <a:pPr marL="0" indent="0">
              <a:buNone/>
            </a:pPr>
            <a:r>
              <a:rPr lang="kk-KZ" sz="7200" dirty="0"/>
              <a:t>3). Үстеме пайдаға салынатын салықтар;</a:t>
            </a:r>
            <a:endParaRPr lang="ru-RU" sz="7200" dirty="0"/>
          </a:p>
          <a:p>
            <a:pPr marL="0" indent="0">
              <a:buNone/>
            </a:pPr>
            <a:r>
              <a:rPr lang="kk-KZ" sz="7200" dirty="0"/>
              <a:t>4) жеңілдікті салық салынатын елдерде төленген салықтан</a:t>
            </a:r>
            <a:endParaRPr lang="ru-RU" sz="7200" dirty="0"/>
          </a:p>
          <a:p>
            <a:pPr marL="0" indent="0">
              <a:buNone/>
            </a:pPr>
            <a:r>
              <a:rPr lang="kk-KZ" sz="7200" dirty="0" smtClean="0"/>
              <a:t> </a:t>
            </a:r>
            <a:r>
              <a:rPr lang="kk-KZ" sz="7200" dirty="0"/>
              <a:t>Бюджетке төленген салықтар және алымдар сомасы төлем тапсырмасы, төлеу туралы түбіртек және салық төлеушінің есеп шотының карточкасы негізінде анықталынады.</a:t>
            </a:r>
            <a:endParaRPr lang="ru-RU" sz="7200" dirty="0"/>
          </a:p>
          <a:p>
            <a:pPr marL="0" indent="0">
              <a:buNone/>
            </a:pPr>
            <a:r>
              <a:rPr lang="kk-KZ" sz="7200" dirty="0" smtClean="0"/>
              <a:t>Есептелу </a:t>
            </a:r>
            <a:r>
              <a:rPr lang="kk-KZ" sz="7200" dirty="0"/>
              <a:t>шегіндегі бюджетке берілетінен басқа, төленген тұрақсыздық айыппұлдар,оған қосылған айыппұл мен өсімпұлдар, шаруашылық келісім-шарттарды, 1030 “Есеп айырысу шотындағы ақша”, тапсырмалар және басқа құжаттар бойынша анықталынады.</a:t>
            </a:r>
            <a:endParaRPr lang="ru-RU" sz="7200" dirty="0"/>
          </a:p>
          <a:p>
            <a:pPr marL="0" indent="0">
              <a:buNone/>
            </a:pPr>
            <a:r>
              <a:rPr lang="kk-KZ" sz="7200" dirty="0" smtClean="0"/>
              <a:t>Алдыңдағы </a:t>
            </a:r>
            <a:r>
              <a:rPr lang="kk-KZ" sz="7200" dirty="0"/>
              <a:t>кезең үшін ағымдағы кезеңде төленген салықтар сол төлем жүргізілген салық кезеңінде шегерімге жатқызылады.</a:t>
            </a:r>
            <a:endParaRPr lang="ru-RU" sz="7200" dirty="0"/>
          </a:p>
          <a:p>
            <a:pPr marL="0" indent="0">
              <a:buNone/>
            </a:pPr>
            <a:r>
              <a:rPr lang="kk-KZ" sz="7200" dirty="0"/>
              <a:t>  Шегерімге жатқызылатын ЖЖТ-ты алуға байланысты айыппұл,өсімпұл, тұрақсыздық айыппұлын тану немесе есептелу сомаларын анықтауға декларацияда  қосымша арналған.</a:t>
            </a:r>
            <a:endParaRPr lang="ru-RU" sz="7200" dirty="0"/>
          </a:p>
          <a:p>
            <a:endParaRPr lang="ru-RU" dirty="0"/>
          </a:p>
        </p:txBody>
      </p:sp>
    </p:spTree>
    <p:extLst>
      <p:ext uri="{BB962C8B-B14F-4D97-AF65-F5344CB8AC3E}">
        <p14:creationId xmlns:p14="http://schemas.microsoft.com/office/powerpoint/2010/main" val="42506680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b="1" i="1" dirty="0" smtClean="0"/>
              <a:t>Теріс бағамдық айырма сомасының оң бағамдық айырма сомасынан асып кетуін шегеру</a:t>
            </a:r>
            <a:r>
              <a:rPr lang="ru-RU" sz="3200" dirty="0" smtClean="0"/>
              <a:t/>
            </a:r>
            <a:br>
              <a:rPr lang="ru-RU" sz="3200" dirty="0" smtClean="0"/>
            </a:br>
            <a:endParaRPr lang="ru-RU" sz="3200" dirty="0"/>
          </a:p>
        </p:txBody>
      </p:sp>
      <p:sp>
        <p:nvSpPr>
          <p:cNvPr id="3" name="Объект 2"/>
          <p:cNvSpPr>
            <a:spLocks noGrp="1"/>
          </p:cNvSpPr>
          <p:nvPr>
            <p:ph idx="1"/>
          </p:nvPr>
        </p:nvSpPr>
        <p:spPr/>
        <p:txBody>
          <a:bodyPr>
            <a:normAutofit fontScale="85000" lnSpcReduction="20000"/>
          </a:bodyPr>
          <a:lstStyle/>
          <a:p>
            <a:r>
              <a:rPr lang="kk-KZ" dirty="0" smtClean="0"/>
              <a:t>Қазақстан </a:t>
            </a:r>
            <a:r>
              <a:rPr lang="kk-KZ" dirty="0"/>
              <a:t>Республикасының Салық Кодексінің </a:t>
            </a:r>
            <a:r>
              <a:rPr lang="kk-KZ" dirty="0" smtClean="0"/>
              <a:t>262 </a:t>
            </a:r>
            <a:r>
              <a:rPr lang="kk-KZ" dirty="0"/>
              <a:t>бабына сәйкес, егер теріс бағам айырмасының сомасы оң бағам айырмасы сомасынан үлкен болса, онда пайда болған айырмашылық шегерімге жатқызылады. Бағамдық айырманың сомасы ХҚЕС және ҚР бухгалтерлік есеп және қаржылық есептілік заңнамасының талаптарына сәйкес айқындалады. Бухгалтерлік есепте теріс бағамдық айырмадан пайда болған соманы “Бағам айырмасы бойынша шығыстар” 7430 шоттың дебетінде көрсетіледі.</a:t>
            </a:r>
            <a:endParaRPr lang="ru-RU" dirty="0"/>
          </a:p>
          <a:p>
            <a:r>
              <a:rPr lang="kk-KZ" dirty="0"/>
              <a:t>  Құрылыс кезеңіндегі төлемдер бойынша пайда болған құрылысқа алынған несие бойынша бағам айырмасы объекттің құнына енеді.</a:t>
            </a:r>
            <a:endParaRPr lang="ru-RU" dirty="0"/>
          </a:p>
          <a:p>
            <a:endParaRPr lang="ru-RU" dirty="0"/>
          </a:p>
        </p:txBody>
      </p:sp>
    </p:spTree>
    <p:extLst>
      <p:ext uri="{BB962C8B-B14F-4D97-AF65-F5344CB8AC3E}">
        <p14:creationId xmlns:p14="http://schemas.microsoft.com/office/powerpoint/2010/main" val="4663927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800" b="1" dirty="0" smtClean="0"/>
              <a:t>Сақтандыру </a:t>
            </a:r>
            <a:r>
              <a:rPr lang="kk-KZ" sz="2800" b="1" i="1" dirty="0" smtClean="0"/>
              <a:t>сыйақылары және жарналары  бойынша шығындарды шегеру.</a:t>
            </a:r>
            <a:r>
              <a:rPr lang="ru-RU" sz="2800" dirty="0" smtClean="0"/>
              <a:t/>
            </a:r>
            <a:br>
              <a:rPr lang="ru-RU" sz="2800" dirty="0" smtClean="0"/>
            </a:br>
            <a:endParaRPr lang="ru-RU" sz="2800" dirty="0"/>
          </a:p>
        </p:txBody>
      </p:sp>
      <p:sp>
        <p:nvSpPr>
          <p:cNvPr id="3" name="Объект 2"/>
          <p:cNvSpPr>
            <a:spLocks noGrp="1"/>
          </p:cNvSpPr>
          <p:nvPr>
            <p:ph idx="1"/>
          </p:nvPr>
        </p:nvSpPr>
        <p:spPr>
          <a:xfrm>
            <a:off x="0" y="980728"/>
            <a:ext cx="9144000" cy="5877272"/>
          </a:xfrm>
        </p:spPr>
        <p:txBody>
          <a:bodyPr>
            <a:normAutofit fontScale="85000" lnSpcReduction="10000"/>
          </a:bodyPr>
          <a:lstStyle/>
          <a:p>
            <a:r>
              <a:rPr lang="kk-KZ" dirty="0" smtClean="0"/>
              <a:t>Жинақтаушы </a:t>
            </a:r>
            <a:r>
              <a:rPr lang="kk-KZ" dirty="0"/>
              <a:t>сақтандыру шарттары бойынша сақтандыру сыйақыларын қоспағанда, сақтанушының сақтандыру шарттары бойынша төлеуіне жататын  немесе төлеген сақтандыру </a:t>
            </a:r>
            <a:r>
              <a:rPr lang="kk-KZ" dirty="0" smtClean="0"/>
              <a:t>сыйақылары </a:t>
            </a:r>
            <a:r>
              <a:rPr lang="kk-KZ" dirty="0"/>
              <a:t>ҚР-ның Салық Кодексінің </a:t>
            </a:r>
            <a:r>
              <a:rPr lang="kk-KZ" dirty="0" smtClean="0"/>
              <a:t>249 </a:t>
            </a:r>
            <a:r>
              <a:rPr lang="kk-KZ" dirty="0"/>
              <a:t>бабына шегерімге жатады.</a:t>
            </a:r>
            <a:endParaRPr lang="ru-RU" dirty="0"/>
          </a:p>
          <a:p>
            <a:r>
              <a:rPr lang="kk-KZ" dirty="0"/>
              <a:t>	Міндетті сақтандыру түрлері заңнамалық актілермен белгіленеді. Міндеті сақтандырудың тәртібі мен жүргізілу шарттары  ҚР-ның Үкіметі белгілейді. Міндетті сақтандыру кезінде сақтандырушы заңнамамен жазылған сақтандыру түрлері бойынша сақтанушымен міндетті түрде келісім-шарт жасасу керек. </a:t>
            </a:r>
            <a:endParaRPr lang="ru-RU" dirty="0"/>
          </a:p>
          <a:p>
            <a:r>
              <a:rPr lang="kk-KZ" dirty="0"/>
              <a:t>	Сақтандырудың міндетті түрлері бойынша сақтандыру объектісі сақтандырудың осы түрін реттейтін заңдармен белгіленеді.</a:t>
            </a:r>
            <a:endParaRPr lang="ru-RU" dirty="0"/>
          </a:p>
          <a:p>
            <a:endParaRPr lang="ru-RU" dirty="0"/>
          </a:p>
        </p:txBody>
      </p:sp>
    </p:spTree>
    <p:extLst>
      <p:ext uri="{BB962C8B-B14F-4D97-AF65-F5344CB8AC3E}">
        <p14:creationId xmlns:p14="http://schemas.microsoft.com/office/powerpoint/2010/main" val="17451683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0"/>
            <a:ext cx="8435280" cy="6858000"/>
          </a:xfrm>
        </p:spPr>
        <p:txBody>
          <a:bodyPr>
            <a:normAutofit fontScale="85000" lnSpcReduction="20000"/>
          </a:bodyPr>
          <a:lstStyle/>
          <a:p>
            <a:r>
              <a:rPr lang="kk-KZ" dirty="0"/>
              <a:t>СГД-дан шегерілетін салық төлеушінің сақтандыру төлемі болып: атомдық тәуекелге сақтандыру, жүкті сақтандыру, депозиттерді сақтандыру, мүлікті сақтандыру, ауылшаруашылық жануарларды сақтандыру, банктік кредиттерді, транспорттық , оттан және басқа да қиындықтардан сақтандыру, кәсіпорын мен ұйымдардағы жұмысшыларды сақтандыру, ауылшаруашылық мәдениетті, соттар және тағы басқаны сақтандыру. </a:t>
            </a:r>
            <a:endParaRPr lang="ru-RU" dirty="0"/>
          </a:p>
          <a:p>
            <a:r>
              <a:rPr lang="kk-KZ" dirty="0"/>
              <a:t>	Банктер–коллективтік кепілдік сақтандыру жарнасының (депозитті) заңды тұлғасының қатысушы жүйесі заңды тұлғаның кепілдік (сақтандырумен) жарнасымен (депозиттерді) байланысты есептелген күнтізбелік, қосымша және төтенше жарнасын шегеріске шығаруына құқысы бар.</a:t>
            </a:r>
            <a:endParaRPr lang="ru-RU" dirty="0"/>
          </a:p>
          <a:p>
            <a:r>
              <a:rPr lang="kk-KZ" dirty="0"/>
              <a:t>	Салық есебіне сақтандыру төлемінің  Декларацияға қосымша, сақтандыру кепілдемесінің аяқталу күні мен номері, сақтану көлемінің көлемі мен басқа да мәлімет келтіріледі </a:t>
            </a:r>
            <a:endParaRPr lang="ru-RU" dirty="0"/>
          </a:p>
          <a:p>
            <a:endParaRPr lang="ru-RU" dirty="0"/>
          </a:p>
        </p:txBody>
      </p:sp>
    </p:spTree>
    <p:extLst>
      <p:ext uri="{BB962C8B-B14F-4D97-AF65-F5344CB8AC3E}">
        <p14:creationId xmlns:p14="http://schemas.microsoft.com/office/powerpoint/2010/main" val="242050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3200" dirty="0" smtClean="0">
                <a:solidFill>
                  <a:srgbClr val="FF0000"/>
                </a:solidFill>
              </a:rPr>
              <a:t>Салық төлеушiнiң табыс алуға бағытталған қызметті жүзеге асыруға байланысты шығыстары салық салынатын табысты айқындау кезiнде шегерiмге жатады</a:t>
            </a:r>
            <a:endParaRPr lang="ru-RU" sz="3200" dirty="0">
              <a:solidFill>
                <a:srgbClr val="FF0000"/>
              </a:solidFill>
            </a:endParaRPr>
          </a:p>
        </p:txBody>
      </p:sp>
      <p:sp>
        <p:nvSpPr>
          <p:cNvPr id="3" name="Объект 2"/>
          <p:cNvSpPr>
            <a:spLocks noGrp="1"/>
          </p:cNvSpPr>
          <p:nvPr>
            <p:ph idx="1"/>
          </p:nvPr>
        </p:nvSpPr>
        <p:spPr>
          <a:xfrm>
            <a:off x="457200" y="1600200"/>
            <a:ext cx="8229600" cy="5257800"/>
          </a:xfrm>
        </p:spPr>
        <p:txBody>
          <a:bodyPr>
            <a:normAutofit fontScale="92500" lnSpcReduction="20000"/>
          </a:bodyPr>
          <a:lstStyle/>
          <a:p>
            <a:pPr marL="0" indent="0">
              <a:buNone/>
            </a:pPr>
            <a:endParaRPr lang="ru-RU" dirty="0"/>
          </a:p>
          <a:p>
            <a:r>
              <a:rPr lang="kk-KZ" dirty="0"/>
              <a:t>Шегерiмдердi салық төлеуші өзінің табыс алуға бағытталған қызметіне байланысты шығыстарды растайтын құжаттары болған кезде жүргiзедi. Бұл шығыстар, халықаралық қаржылық есептілік стандарттарына және Қазақстан Республикасының бухгалтерлік есеп және қаржылық есептілік туралы заңнамасының талаптарына сәйкес айқындалатын болашақтағы кезеңдердің шығыстарын қоспағанда, олар іс жүзінде жүргiзiлген салық кезеңiнде шегерiмге жатады. </a:t>
            </a:r>
            <a:endParaRPr lang="ru-RU" dirty="0"/>
          </a:p>
          <a:p>
            <a:endParaRPr lang="ru-RU" dirty="0"/>
          </a:p>
        </p:txBody>
      </p:sp>
    </p:spTree>
    <p:extLst>
      <p:ext uri="{BB962C8B-B14F-4D97-AF65-F5344CB8AC3E}">
        <p14:creationId xmlns:p14="http://schemas.microsoft.com/office/powerpoint/2010/main" val="32433321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kk-KZ" b="1" dirty="0"/>
              <a:t>Әлеуметтік төлемдерге шығыстар</a:t>
            </a:r>
            <a:endParaRPr lang="ru-RU" dirty="0"/>
          </a:p>
        </p:txBody>
      </p:sp>
      <p:sp>
        <p:nvSpPr>
          <p:cNvPr id="3" name="Объект 2"/>
          <p:cNvSpPr>
            <a:spLocks noGrp="1"/>
          </p:cNvSpPr>
          <p:nvPr>
            <p:ph idx="1"/>
          </p:nvPr>
        </p:nvSpPr>
        <p:spPr>
          <a:xfrm>
            <a:off x="457200" y="836712"/>
            <a:ext cx="8229600" cy="5760640"/>
          </a:xfrm>
        </p:spPr>
        <p:txBody>
          <a:bodyPr>
            <a:normAutofit fontScale="85000" lnSpcReduction="10000"/>
          </a:bodyPr>
          <a:lstStyle/>
          <a:p>
            <a:r>
              <a:rPr lang="kk-KZ" dirty="0"/>
              <a:t>Шегерімге салық төлеушінің ҚР-ның заңдарында айқындалатын мөлшердегі шығыстары жатады:</a:t>
            </a:r>
            <a:endParaRPr lang="ru-RU" dirty="0"/>
          </a:p>
          <a:p>
            <a:pPr lvl="0"/>
            <a:r>
              <a:rPr lang="kk-KZ" dirty="0"/>
              <a:t>Қызметкерлердің уақытша еңбекке жарамсыздығына ақы төлеуге есептелген;</a:t>
            </a:r>
            <a:endParaRPr lang="ru-RU" dirty="0"/>
          </a:p>
          <a:p>
            <a:pPr lvl="0"/>
            <a:r>
              <a:rPr lang="kk-KZ" dirty="0"/>
              <a:t>Жүктілігі мен босануы бойынша демалысына ақы төлеуге есептелген;</a:t>
            </a:r>
            <a:endParaRPr lang="ru-RU" dirty="0"/>
          </a:p>
          <a:p>
            <a:pPr lvl="0"/>
            <a:r>
              <a:rPr lang="kk-KZ" dirty="0"/>
              <a:t>өзінің еңбек (қызмет) міндеттерін орындауына байланысты мертігуіне немесе денсаулығының өзге де зақымдануына байланысты қызметкерге ( бұрынғы қызметкерге) келтірілген зиянды өтеуге бағытталған;</a:t>
            </a:r>
            <a:endParaRPr lang="ru-RU" dirty="0"/>
          </a:p>
          <a:p>
            <a:pPr lvl="0"/>
            <a:r>
              <a:rPr lang="kk-KZ" dirty="0"/>
              <a:t>мемлекеттік әлеуметтік сақтандыру қорына әлеуметтік аударымдар бойынша есептелген.</a:t>
            </a:r>
            <a:endParaRPr lang="ru-RU" dirty="0"/>
          </a:p>
          <a:p>
            <a:endParaRPr lang="ru-RU" dirty="0"/>
          </a:p>
        </p:txBody>
      </p:sp>
    </p:spTree>
    <p:extLst>
      <p:ext uri="{BB962C8B-B14F-4D97-AF65-F5344CB8AC3E}">
        <p14:creationId xmlns:p14="http://schemas.microsoft.com/office/powerpoint/2010/main" val="9927489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000" u="sng" dirty="0" smtClean="0"/>
              <a:t>Салық төлеушінің зейнетақымен қамсыздандыру туралы шарттар бойынша ерікті кәсіптік зейнетақы жарналары есебінен төлеген ерікті кәсіптік</a:t>
            </a:r>
            <a:r>
              <a:rPr lang="kk-KZ" u="sng" dirty="0" smtClean="0"/>
              <a:t> </a:t>
            </a:r>
            <a:r>
              <a:rPr lang="kk-KZ" sz="2000" u="sng" dirty="0" smtClean="0"/>
              <a:t>зейнетақы жарналары ҚР-ның  зейнетақымен қамсыздандыру туралы заңдарында белгіленген шекте шегерімге жатады</a:t>
            </a:r>
            <a:r>
              <a:rPr lang="ru-RU" sz="2000" dirty="0" smtClean="0"/>
              <a:t/>
            </a:r>
            <a:br>
              <a:rPr lang="ru-RU" sz="2000" dirty="0" smtClean="0"/>
            </a:br>
            <a:endParaRPr lang="ru-RU" sz="2000" dirty="0"/>
          </a:p>
        </p:txBody>
      </p:sp>
      <p:sp>
        <p:nvSpPr>
          <p:cNvPr id="3" name="Объект 2"/>
          <p:cNvSpPr>
            <a:spLocks noGrp="1"/>
          </p:cNvSpPr>
          <p:nvPr>
            <p:ph idx="1"/>
          </p:nvPr>
        </p:nvSpPr>
        <p:spPr>
          <a:xfrm>
            <a:off x="457200" y="1600200"/>
            <a:ext cx="8579296" cy="5141168"/>
          </a:xfrm>
        </p:spPr>
        <p:txBody>
          <a:bodyPr>
            <a:normAutofit fontScale="70000" lnSpcReduction="20000"/>
          </a:bodyPr>
          <a:lstStyle/>
          <a:p>
            <a:r>
              <a:rPr lang="kk-KZ" sz="3600" dirty="0" smtClean="0"/>
              <a:t>Шығындар </a:t>
            </a:r>
            <a:r>
              <a:rPr lang="kk-KZ" sz="3600" dirty="0"/>
              <a:t>сомасы салық төлеушілердің уақытша жұмысқа жарамсыздығына, жүкті болуына және бала тууына байланысты демалысқа ақы төлеу жөніндегі шығыстарын есепті кезеңде немесе қызметкерлердің денсаулығының зақымдануына байланысты келтірілген зиянның орнын толтыруға, сондай-ақ асыраушысынан айырылуына байланысты ақы төлеуге жұмсалатын шығыстар да заңдарда белгіленген мөлшерде шегерілуге тиіс.</a:t>
            </a:r>
            <a:endParaRPr lang="ru-RU" sz="3600" dirty="0"/>
          </a:p>
          <a:p>
            <a:r>
              <a:rPr lang="kk-KZ" sz="3600" dirty="0"/>
              <a:t>	Жоғарыда көрсетілген шығындардың сомасын шегеру  «Әлеуметтік төлемге шығындар» декларациясында көрініс табады</a:t>
            </a:r>
            <a:r>
              <a:rPr lang="kk-KZ" sz="3600" dirty="0" smtClean="0"/>
              <a:t>.</a:t>
            </a:r>
            <a:endParaRPr lang="ru-RU" sz="3600" dirty="0"/>
          </a:p>
          <a:p>
            <a:r>
              <a:rPr lang="kk-KZ" sz="3600" dirty="0"/>
              <a:t>	Жұмыс берушінің қызметкерді оқытуға, біліктілігін арттыруға немесе қайта даярлауға арналған шығыстары ҚР-ның заңнамасына сәйкес шегерілуге жатады.</a:t>
            </a:r>
            <a:endParaRPr lang="ru-RU" sz="3600" dirty="0"/>
          </a:p>
          <a:p>
            <a:endParaRPr lang="ru-RU" dirty="0"/>
          </a:p>
        </p:txBody>
      </p:sp>
    </p:spTree>
    <p:extLst>
      <p:ext uri="{BB962C8B-B14F-4D97-AF65-F5344CB8AC3E}">
        <p14:creationId xmlns:p14="http://schemas.microsoft.com/office/powerpoint/2010/main" val="38386735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000" b="1" dirty="0"/>
              <a:t>Табиғи ресурстарды геологиялық зерттеуге және оларды өндіруге әзірлік жұмыстарына жұмсалған </a:t>
            </a:r>
            <a:r>
              <a:rPr lang="kk-KZ" sz="2200" b="1" dirty="0"/>
              <a:t>шығыстар бойынша шегерімдер және жер қойнауын пайдаланушылардың басқа да шегерімдері</a:t>
            </a:r>
            <a:r>
              <a:rPr lang="ru-RU" sz="2200" dirty="0"/>
              <a:t/>
            </a:r>
            <a:br>
              <a:rPr lang="ru-RU" sz="2200" dirty="0"/>
            </a:br>
            <a:endParaRPr lang="ru-RU" sz="2200" dirty="0"/>
          </a:p>
        </p:txBody>
      </p:sp>
      <p:sp>
        <p:nvSpPr>
          <p:cNvPr id="3" name="Объект 2"/>
          <p:cNvSpPr>
            <a:spLocks noGrp="1"/>
          </p:cNvSpPr>
          <p:nvPr>
            <p:ph idx="1"/>
          </p:nvPr>
        </p:nvSpPr>
        <p:spPr>
          <a:xfrm>
            <a:off x="457200" y="1268760"/>
            <a:ext cx="8229600" cy="5400600"/>
          </a:xfrm>
        </p:spPr>
        <p:txBody>
          <a:bodyPr>
            <a:normAutofit fontScale="70000" lnSpcReduction="20000"/>
          </a:bodyPr>
          <a:lstStyle/>
          <a:p>
            <a:r>
              <a:rPr lang="kk-KZ" dirty="0"/>
              <a:t>Коммерсиялық табудан кейін өндіру басталған кезге дейін бағалау және абаттандыру кезеңінде пайдалы қазбаларды геологиялық зерттеуге, барлауға және оларды өндіруге әзірлік жұмыстарын жүргізуге жер қойнауын пайдаланушы жұмсаған шығыстар, жалпы әкімшілік шығыстар, негізгі құралдар мен материалдық емес активтерді сатып алу жөніндегі шығыстарды қоса алғанда, төленген қол қойылатын бонус пен коммерциялық табу бонусының сомалары, сондай-ақ өндірілген пайдалы қазбаларды өткізу жөніндегі шығыстардан басқа, осы Кодекске сәйкес шегерімге жатқызылатын өзге де шығыстар жеке топты құрайды және жер қойнауын пайдаланушының қалауы бойынша айқындалатын, бірақ 25 пайыз мөлшеріндегі амортизацияның шекті нормасынан аспайтын нормалар бойынша пайдалы қазбаларды коммерциялық табудан кейін өндіру басталған кезден бастап амортизациялық аударымдар түрінде жылдық жиынтық табыстан шегеріледі.</a:t>
            </a:r>
            <a:endParaRPr lang="ru-RU" dirty="0"/>
          </a:p>
          <a:p>
            <a:endParaRPr lang="ru-RU" dirty="0"/>
          </a:p>
        </p:txBody>
      </p:sp>
    </p:spTree>
    <p:extLst>
      <p:ext uri="{BB962C8B-B14F-4D97-AF65-F5344CB8AC3E}">
        <p14:creationId xmlns:p14="http://schemas.microsoft.com/office/powerpoint/2010/main" val="18103825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000" dirty="0" smtClean="0"/>
              <a:t>Жеке топ құрылғаннан кейін жұмсалған мұндай шығыстар оның ұлғаюына жатқызылады.</a:t>
            </a:r>
            <a:r>
              <a:rPr lang="ru-RU" sz="2000" dirty="0" smtClean="0"/>
              <a:t/>
            </a:r>
            <a:br>
              <a:rPr lang="ru-RU" sz="2000" dirty="0" smtClean="0"/>
            </a:br>
            <a:endParaRPr lang="ru-RU" sz="2000" dirty="0"/>
          </a:p>
        </p:txBody>
      </p:sp>
      <p:sp>
        <p:nvSpPr>
          <p:cNvPr id="3" name="Объект 2"/>
          <p:cNvSpPr>
            <a:spLocks noGrp="1"/>
          </p:cNvSpPr>
          <p:nvPr>
            <p:ph idx="1"/>
          </p:nvPr>
        </p:nvSpPr>
        <p:spPr>
          <a:xfrm>
            <a:off x="457200" y="1052736"/>
            <a:ext cx="8229600" cy="5544616"/>
          </a:xfrm>
        </p:spPr>
        <p:txBody>
          <a:bodyPr>
            <a:normAutofit fontScale="62500" lnSpcReduction="20000"/>
          </a:bodyPr>
          <a:lstStyle/>
          <a:p>
            <a:r>
              <a:rPr lang="kk-KZ" dirty="0"/>
              <a:t>	Осы баптың мақсаттары үшін коммерциялық табудан кейігі өндіру жер қойнауын геологиялық зерттеу, қорғау және пайдалану саласындағы уәкілеті орган қорларды бекіткеннен кейін пайдалы қазбаларды өнеркәсіптік өндірудің басталуын білдіреді.</a:t>
            </a:r>
            <a:endParaRPr lang="ru-RU" dirty="0"/>
          </a:p>
          <a:p>
            <a:r>
              <a:rPr lang="kk-KZ" dirty="0"/>
              <a:t>	Шығындарға табиғи ресурстарды игеру, соның ішінде геологиялық зерттеу саласындағы  салық төлеушілердің шығындары, пайдалы қазбаларды  іздеуге байланысты шығындар жатады. Бұған жататындар:</a:t>
            </a:r>
            <a:endParaRPr lang="ru-RU" dirty="0"/>
          </a:p>
          <a:p>
            <a:pPr lvl="0"/>
            <a:r>
              <a:rPr lang="kk-KZ" dirty="0"/>
              <a:t>пайдалы қазбаларға баға беру және іздеу шығындары (аудит қорларын қоса), сонымен қоса керекті геологиялық және басқа ақпараттарды үшінші тұлға арқылы, сонымен қатар мемлекеттік органдар арқылы білуге кеткен шығындар;</a:t>
            </a:r>
            <a:endParaRPr lang="ru-RU" dirty="0"/>
          </a:p>
          <a:p>
            <a:pPr lvl="0"/>
            <a:r>
              <a:rPr lang="kk-KZ" dirty="0"/>
              <a:t>тауды, құрылысты және тағы басқа жұмыстарды қауіпсіз құруға байланысты дайындаған аумақтарға, жерді, басқа пайдалы қазбаларды және қоршаған ортаны қорғауға кеткен шығындар.</a:t>
            </a:r>
            <a:endParaRPr lang="ru-RU" dirty="0"/>
          </a:p>
          <a:p>
            <a:r>
              <a:rPr lang="kk-KZ" dirty="0"/>
              <a:t>	Жұмыс табу мақсатындағы шығындарға геологиялық және басқа ақпараттарды үшінші тұлға , соның ішінде мемлекеттік органдар арқылы, сонымен қатар пайдалы ресурстарды өзіндік иемдену  шығындары салық салу мақсатында фактілік шығын сомалары жатады.</a:t>
            </a:r>
            <a:endParaRPr lang="ru-RU" dirty="0"/>
          </a:p>
          <a:p>
            <a:endParaRPr lang="ru-RU" dirty="0"/>
          </a:p>
        </p:txBody>
      </p:sp>
    </p:spTree>
    <p:extLst>
      <p:ext uri="{BB962C8B-B14F-4D97-AF65-F5344CB8AC3E}">
        <p14:creationId xmlns:p14="http://schemas.microsoft.com/office/powerpoint/2010/main" val="9674048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a:t>Шегерімге жатқызылмайтын шығындар </a:t>
            </a:r>
            <a:r>
              <a:rPr lang="kk-KZ" b="1" i="1" dirty="0" smtClean="0"/>
              <a:t>264-бап </a:t>
            </a:r>
            <a:r>
              <a:rPr lang="kk-KZ" b="1" i="1" dirty="0"/>
              <a:t>бойынша</a:t>
            </a:r>
            <a:r>
              <a:rPr lang="ru-RU" dirty="0"/>
              <a:t/>
            </a:r>
            <a:br>
              <a:rPr lang="ru-RU" dirty="0"/>
            </a:br>
            <a:endParaRPr lang="ru-RU" dirty="0"/>
          </a:p>
        </p:txBody>
      </p:sp>
      <p:sp>
        <p:nvSpPr>
          <p:cNvPr id="3" name="Объект 2"/>
          <p:cNvSpPr>
            <a:spLocks noGrp="1"/>
          </p:cNvSpPr>
          <p:nvPr>
            <p:ph idx="1"/>
          </p:nvPr>
        </p:nvSpPr>
        <p:spPr>
          <a:xfrm>
            <a:off x="457200" y="1052736"/>
            <a:ext cx="8579296" cy="5688632"/>
          </a:xfrm>
        </p:spPr>
        <p:txBody>
          <a:bodyPr>
            <a:normAutofit fontScale="40000" lnSpcReduction="20000"/>
          </a:bodyPr>
          <a:lstStyle/>
          <a:p>
            <a:r>
              <a:rPr lang="kk-KZ" sz="4300" dirty="0"/>
              <a:t>Есеп беруді дайындау үшін шегерімге жатқызылатын және жатқызылматын шығындардың бөлек есебін жылдың басынан жүргізу керек.</a:t>
            </a:r>
            <a:endParaRPr lang="ru-RU" sz="4300" dirty="0"/>
          </a:p>
          <a:p>
            <a:r>
              <a:rPr lang="kk-KZ" sz="4300" dirty="0"/>
              <a:t>  Салық Кодексіне байланысты КТС бойынша декларацияны жасағанда ЖЖТ алумен байланысты емес шығындар шегерімге жатқызылмайды.</a:t>
            </a:r>
            <a:endParaRPr lang="ru-RU" sz="4300" dirty="0"/>
          </a:p>
          <a:p>
            <a:r>
              <a:rPr lang="kk-KZ" sz="4300" dirty="0"/>
              <a:t>  Шегерімге жатқызылмайды:</a:t>
            </a:r>
            <a:endParaRPr lang="ru-RU" sz="4300" dirty="0"/>
          </a:p>
          <a:p>
            <a:pPr lvl="0"/>
            <a:r>
              <a:rPr lang="kk-KZ" sz="4300" dirty="0"/>
              <a:t>ЖЖТ алумен байланысты емес шығындар /презентацияға,балаларға жылдық мейрамдар,спорттық және </a:t>
            </a:r>
            <a:r>
              <a:rPr lang="kk-KZ" sz="4300" dirty="0" smtClean="0"/>
              <a:t>тренажерлық </a:t>
            </a:r>
            <a:r>
              <a:rPr lang="kk-KZ" sz="4300" dirty="0"/>
              <a:t>залдарды жалдау шығындары, азық-түлікті,суды алу шығындары/ .</a:t>
            </a:r>
            <a:endParaRPr lang="ru-RU" sz="4300" dirty="0"/>
          </a:p>
          <a:p>
            <a:pPr lvl="0"/>
            <a:r>
              <a:rPr lang="kk-KZ" sz="4300" dirty="0"/>
              <a:t>ЖЖТ алумен байланысты емес салық төлеушінің құрылысқа ,негізгі құралдар, МЕА-ге кеткен шығындар.</a:t>
            </a:r>
            <a:endParaRPr lang="ru-RU" sz="4300" dirty="0"/>
          </a:p>
          <a:p>
            <a:pPr lvl="0"/>
            <a:r>
              <a:rPr lang="kk-KZ" sz="4300" dirty="0"/>
              <a:t>Мемлекеттік бюджетке төленуге тиісті айыппұлдар, өсімпұлдар, сотта өкіл ретінде қатысу қызметі үшін төлем, мүшел жарналары, жоғарыда тұрған ұйымдарды ұстап-күтуге аударымдар, заңды және жеке тұлғаларға қаржылық көмек.</a:t>
            </a:r>
            <a:endParaRPr lang="ru-RU" sz="4300" dirty="0"/>
          </a:p>
          <a:p>
            <a:pPr lvl="0"/>
            <a:r>
              <a:rPr lang="kk-KZ" sz="4300" dirty="0"/>
              <a:t>Несие бойынша сыйақылар,өкілетті және іс-сапар шығындары сияқты нормадан жоғары шығындар</a:t>
            </a:r>
            <a:endParaRPr lang="ru-RU" sz="4300" dirty="0"/>
          </a:p>
          <a:p>
            <a:pPr lvl="0"/>
            <a:r>
              <a:rPr lang="kk-KZ" sz="4300" dirty="0"/>
              <a:t>ҚР құқықтық актілермен, нормативтік нормамен белгіленген нормадан тыс бюджетке төленетін басқсадай  міндетті төлемдер сомасы</a:t>
            </a:r>
            <a:endParaRPr lang="ru-RU" sz="4300" dirty="0"/>
          </a:p>
          <a:p>
            <a:pPr lvl="0"/>
            <a:r>
              <a:rPr lang="kk-KZ" sz="4300" dirty="0"/>
              <a:t>Кәсіпкерлік қызметте қолданылмайтын объектілерді сақтауға,эксплуатациялау және құрылысқа кететін щығындар</a:t>
            </a:r>
            <a:endParaRPr lang="ru-RU" sz="4300" dirty="0"/>
          </a:p>
          <a:p>
            <a:pPr lvl="0"/>
            <a:r>
              <a:rPr lang="kk-KZ" sz="4300" dirty="0"/>
              <a:t>Салық төлеушінің өтелусіз түрде көрсетілген қызметтің, атқарылған жұмыстың, берілген мүліктердің құны</a:t>
            </a:r>
            <a:endParaRPr lang="ru-RU" sz="4300" dirty="0"/>
          </a:p>
          <a:p>
            <a:r>
              <a:rPr lang="kk-KZ" sz="4300" dirty="0"/>
              <a:t>Өнімді бөлу келісім-шарты бойынша қызмет жүргізген жер қойнауын пайдаланушылардың қосымша төленген төлемнің сомасы</a:t>
            </a:r>
            <a:endParaRPr lang="ru-RU" sz="4300" dirty="0"/>
          </a:p>
          <a:p>
            <a:endParaRPr lang="ru-RU" dirty="0"/>
          </a:p>
        </p:txBody>
      </p:sp>
    </p:spTree>
    <p:extLst>
      <p:ext uri="{BB962C8B-B14F-4D97-AF65-F5344CB8AC3E}">
        <p14:creationId xmlns:p14="http://schemas.microsoft.com/office/powerpoint/2010/main" val="28651659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600" b="1" dirty="0"/>
              <a:t>Заңды  тұлғаның  ЖЖТ-нан  басқа  да  шегерімдердің  салық  есебі</a:t>
            </a:r>
            <a:r>
              <a:rPr lang="kk-KZ" sz="3600" dirty="0"/>
              <a:t>.</a:t>
            </a:r>
            <a:r>
              <a:rPr lang="ru-RU" dirty="0"/>
              <a:t/>
            </a:r>
            <a:br>
              <a:rPr lang="ru-RU" dirty="0"/>
            </a:br>
            <a:endParaRPr lang="ru-RU" dirty="0"/>
          </a:p>
        </p:txBody>
      </p:sp>
      <p:sp>
        <p:nvSpPr>
          <p:cNvPr id="3" name="Объект 2"/>
          <p:cNvSpPr>
            <a:spLocks noGrp="1"/>
          </p:cNvSpPr>
          <p:nvPr>
            <p:ph idx="1"/>
          </p:nvPr>
        </p:nvSpPr>
        <p:spPr/>
        <p:txBody>
          <a:bodyPr>
            <a:normAutofit fontScale="85000" lnSpcReduction="20000"/>
          </a:bodyPr>
          <a:lstStyle/>
          <a:p>
            <a:r>
              <a:rPr lang="kk-KZ" dirty="0"/>
              <a:t>1.Резервтік  қорларға аударымдар бойынша шегерімдер.</a:t>
            </a:r>
            <a:endParaRPr lang="ru-RU" dirty="0"/>
          </a:p>
          <a:p>
            <a:r>
              <a:rPr lang="kk-KZ" dirty="0"/>
              <a:t>2.Ғылыми – зерттеушілік,  ғылыми- техникалық  жұмыстарға арналған шығыстар  бойынша  шегерімдер.</a:t>
            </a:r>
            <a:endParaRPr lang="ru-RU" dirty="0"/>
          </a:p>
          <a:p>
            <a:r>
              <a:rPr lang="kk-KZ" dirty="0"/>
              <a:t>3.Кепілдік беру жүйелеріне қатысушылардың сақтандыру  сыйақысы  және  жарналары   бойынша  шығыстарын шегеру.</a:t>
            </a:r>
            <a:endParaRPr lang="ru-RU" dirty="0"/>
          </a:p>
          <a:p>
            <a:r>
              <a:rPr lang="kk-KZ" dirty="0"/>
              <a:t>4.Табиғи ресустарды геологиялық  зерттеулер  және  табиғи  ресурстарды  табумен  байланысты  шығындары  бойынша  шегерімдер.Салық кодексінің </a:t>
            </a:r>
            <a:r>
              <a:rPr lang="ru-RU" dirty="0" smtClean="0"/>
              <a:t>25</a:t>
            </a:r>
            <a:r>
              <a:rPr lang="kk-KZ" dirty="0" smtClean="0"/>
              <a:t>0-263 </a:t>
            </a:r>
            <a:r>
              <a:rPr lang="kk-KZ" dirty="0"/>
              <a:t>баптарында қарастырылады.</a:t>
            </a:r>
            <a:endParaRPr lang="ru-RU" dirty="0"/>
          </a:p>
          <a:p>
            <a:endParaRPr lang="ru-RU" dirty="0"/>
          </a:p>
        </p:txBody>
      </p:sp>
    </p:spTree>
    <p:extLst>
      <p:ext uri="{BB962C8B-B14F-4D97-AF65-F5344CB8AC3E}">
        <p14:creationId xmlns:p14="http://schemas.microsoft.com/office/powerpoint/2010/main" val="846944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r>
              <a:rPr lang="kk-KZ" dirty="0"/>
              <a:t>1. Сыйақы бойынша шегерімдер </a:t>
            </a:r>
            <a:endParaRPr lang="ru-RU" b="1" dirty="0"/>
          </a:p>
          <a:p>
            <a:r>
              <a:rPr lang="kk-KZ" dirty="0"/>
              <a:t>2.Күмәнді міндеттемелер мен күмәнді талаптар бойынша шегерімдер</a:t>
            </a:r>
            <a:endParaRPr lang="ru-RU" dirty="0"/>
          </a:p>
          <a:p>
            <a:r>
              <a:rPr lang="kk-KZ" dirty="0"/>
              <a:t>3. Өкілдік шығыстар сомасының шегерімі</a:t>
            </a:r>
            <a:endParaRPr lang="ru-RU" dirty="0"/>
          </a:p>
          <a:p>
            <a:r>
              <a:rPr lang="kk-KZ" dirty="0"/>
              <a:t>4.Іс сапар шығындарын шегеру</a:t>
            </a:r>
            <a:endParaRPr lang="ru-RU" dirty="0"/>
          </a:p>
          <a:p>
            <a:r>
              <a:rPr lang="kk-KZ" dirty="0"/>
              <a:t>5. Салықты және бюджетке төленетін басқа міндетті төлемдерді шегеру</a:t>
            </a:r>
            <a:endParaRPr lang="ru-RU" dirty="0"/>
          </a:p>
          <a:p>
            <a:r>
              <a:rPr lang="kk-KZ" dirty="0"/>
              <a:t>6. Теріс бағамдық айырма сомасының оң бағамдық айырма сомасынан асып кетуін шегеру</a:t>
            </a:r>
            <a:endParaRPr lang="ru-RU" dirty="0"/>
          </a:p>
          <a:p>
            <a:r>
              <a:rPr lang="kk-KZ" b="1" dirty="0"/>
              <a:t>7. </a:t>
            </a:r>
            <a:r>
              <a:rPr lang="kk-KZ" dirty="0"/>
              <a:t>Шегерімге жатқызылмайтын шығындар</a:t>
            </a:r>
            <a:endParaRPr lang="ru-RU" dirty="0"/>
          </a:p>
          <a:p>
            <a:endParaRPr lang="ru-RU" dirty="0"/>
          </a:p>
        </p:txBody>
      </p:sp>
    </p:spTree>
    <p:extLst>
      <p:ext uri="{BB962C8B-B14F-4D97-AF65-F5344CB8AC3E}">
        <p14:creationId xmlns:p14="http://schemas.microsoft.com/office/powerpoint/2010/main" val="3985163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400" b="1" i="1" u="sng" dirty="0" smtClean="0"/>
              <a:t>Салықтық шегерістер –</a:t>
            </a:r>
            <a:r>
              <a:rPr lang="kk-KZ" sz="2400" dirty="0" smtClean="0"/>
              <a:t>заңмен бекітілген шекте салық төлеушінің ЖЖТ-ты алуға байланысты шығындары. Оған өткізілген тауар,қызмет, жұмыс бойынша шығындар және басқа да шығындар, оның ішінде:</a:t>
            </a:r>
            <a:r>
              <a:rPr lang="ru-RU" sz="2400" dirty="0" smtClean="0"/>
              <a:t/>
            </a:r>
            <a:br>
              <a:rPr lang="ru-RU" sz="2400" dirty="0" smtClean="0"/>
            </a:br>
            <a:endParaRPr lang="ru-RU" sz="2400" dirty="0"/>
          </a:p>
        </p:txBody>
      </p:sp>
      <p:sp>
        <p:nvSpPr>
          <p:cNvPr id="3" name="Объект 2"/>
          <p:cNvSpPr>
            <a:spLocks noGrp="1"/>
          </p:cNvSpPr>
          <p:nvPr>
            <p:ph idx="1"/>
          </p:nvPr>
        </p:nvSpPr>
        <p:spPr>
          <a:xfrm>
            <a:off x="457200" y="1600200"/>
            <a:ext cx="8229600" cy="5141168"/>
          </a:xfrm>
        </p:spPr>
        <p:txBody>
          <a:bodyPr>
            <a:normAutofit fontScale="70000" lnSpcReduction="20000"/>
          </a:bodyPr>
          <a:lstStyle/>
          <a:p>
            <a:pPr lvl="0"/>
            <a:r>
              <a:rPr lang="kk-KZ" dirty="0" smtClean="0"/>
              <a:t>Тауарла-материалдық </a:t>
            </a:r>
            <a:r>
              <a:rPr lang="kk-KZ" dirty="0"/>
              <a:t>қорлар бойынша;</a:t>
            </a:r>
            <a:endParaRPr lang="ru-RU" dirty="0"/>
          </a:p>
          <a:p>
            <a:pPr lvl="0"/>
            <a:r>
              <a:rPr lang="kk-KZ" dirty="0"/>
              <a:t>Тіркелген активтер;</a:t>
            </a:r>
            <a:endParaRPr lang="ru-RU" dirty="0"/>
          </a:p>
          <a:p>
            <a:pPr lvl="0"/>
            <a:r>
              <a:rPr lang="kk-KZ" dirty="0"/>
              <a:t>Еңбекке ақы төлеу;</a:t>
            </a:r>
            <a:endParaRPr lang="ru-RU" dirty="0"/>
          </a:p>
          <a:p>
            <a:pPr lvl="0"/>
            <a:r>
              <a:rPr lang="kk-KZ" dirty="0"/>
              <a:t>Төленген күмәнді міндеттемелер бойынша;</a:t>
            </a:r>
            <a:endParaRPr lang="ru-RU" dirty="0"/>
          </a:p>
          <a:p>
            <a:pPr lvl="0"/>
            <a:r>
              <a:rPr lang="kk-KZ" dirty="0"/>
              <a:t>Күмәнді талаптар бойынша;</a:t>
            </a:r>
            <a:endParaRPr lang="ru-RU" dirty="0"/>
          </a:p>
          <a:p>
            <a:pPr lvl="0"/>
            <a:r>
              <a:rPr lang="kk-KZ" dirty="0"/>
              <a:t>Іс сапар шығындарын шегеру;</a:t>
            </a:r>
            <a:endParaRPr lang="ru-RU" dirty="0"/>
          </a:p>
          <a:p>
            <a:pPr lvl="0"/>
            <a:r>
              <a:rPr lang="kk-KZ" dirty="0"/>
              <a:t>Сыйақы бойынша;</a:t>
            </a:r>
            <a:endParaRPr lang="ru-RU" dirty="0"/>
          </a:p>
          <a:p>
            <a:pPr lvl="0"/>
            <a:r>
              <a:rPr lang="kk-KZ" dirty="0"/>
              <a:t>Теріс бағамдық айырма бойынша;</a:t>
            </a:r>
            <a:endParaRPr lang="ru-RU" dirty="0"/>
          </a:p>
          <a:p>
            <a:pPr lvl="0"/>
            <a:r>
              <a:rPr lang="kk-KZ" dirty="0"/>
              <a:t>Әлеуметтік төлемдерге жұмсалған шығыстар бойынша;</a:t>
            </a:r>
            <a:endParaRPr lang="ru-RU" dirty="0"/>
          </a:p>
          <a:p>
            <a:pPr lvl="0"/>
            <a:r>
              <a:rPr lang="kk-KZ" dirty="0"/>
              <a:t>Сақтандыру сыйақылар бойынша;</a:t>
            </a:r>
            <a:endParaRPr lang="ru-RU" dirty="0"/>
          </a:p>
          <a:p>
            <a:pPr lvl="0"/>
            <a:r>
              <a:rPr lang="kk-KZ" dirty="0"/>
              <a:t>Тіркелген активтерді жөндеуге жұмсалған шығыстар бойынша;</a:t>
            </a:r>
            <a:endParaRPr lang="ru-RU" dirty="0"/>
          </a:p>
          <a:p>
            <a:pPr lvl="0"/>
            <a:r>
              <a:rPr lang="kk-KZ" dirty="0"/>
              <a:t>Бюджеттен төленген салықтар бойынша;</a:t>
            </a:r>
            <a:endParaRPr lang="ru-RU" dirty="0"/>
          </a:p>
          <a:p>
            <a:pPr lvl="0"/>
            <a:r>
              <a:rPr lang="kk-KZ" dirty="0"/>
              <a:t>Өкілдік шығыстар сомасының шегерімі</a:t>
            </a:r>
            <a:endParaRPr lang="ru-RU" dirty="0"/>
          </a:p>
          <a:p>
            <a:pPr lvl="0"/>
            <a:r>
              <a:rPr lang="kk-KZ" dirty="0"/>
              <a:t>Басқа да шығыстар бойынша шегерімге жатады.</a:t>
            </a:r>
            <a:endParaRPr lang="ru-RU" dirty="0"/>
          </a:p>
          <a:p>
            <a:endParaRPr lang="ru-RU" dirty="0"/>
          </a:p>
        </p:txBody>
      </p:sp>
    </p:spTree>
    <p:extLst>
      <p:ext uri="{BB962C8B-B14F-4D97-AF65-F5344CB8AC3E}">
        <p14:creationId xmlns:p14="http://schemas.microsoft.com/office/powerpoint/2010/main" val="856373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smtClean="0"/>
              <a:t>Өткізілген тауарлар (жұмыстар, қызметтер) бойынша</a:t>
            </a:r>
            <a:r>
              <a:rPr lang="kk-KZ" dirty="0" smtClean="0"/>
              <a:t> </a:t>
            </a:r>
            <a:endParaRPr lang="ru-RU" dirty="0"/>
          </a:p>
        </p:txBody>
      </p:sp>
      <p:sp>
        <p:nvSpPr>
          <p:cNvPr id="3" name="Объект 2"/>
          <p:cNvSpPr>
            <a:spLocks noGrp="1"/>
          </p:cNvSpPr>
          <p:nvPr>
            <p:ph idx="1"/>
          </p:nvPr>
        </p:nvSpPr>
        <p:spPr/>
        <p:txBody>
          <a:bodyPr>
            <a:normAutofit fontScale="92500" lnSpcReduction="10000"/>
          </a:bodyPr>
          <a:lstStyle/>
          <a:p>
            <a:r>
              <a:rPr lang="kk-KZ" dirty="0" smtClean="0"/>
              <a:t>шығындардың </a:t>
            </a:r>
            <a:r>
              <a:rPr lang="kk-KZ" dirty="0"/>
              <a:t>қалыптасуы кезінде, салық салу мақсаты үшін, кәсіпкерлік қызметте пайдалану жоспарланған қорлардың құны есептеледі. . Олар декларацияда  қосымшасы арқылы көрсетіледі және СК –ң 100 бабына  сәйкес салық төлеушінің  тек табыс алуға бағытталған қызметті жүзеге асыруға байланысты шығындары және бухгалтерлік есеп құжаттармен рассталған кезде ғана шығысқа жатқызылады. </a:t>
            </a:r>
            <a:endParaRPr lang="ru-RU" dirty="0"/>
          </a:p>
          <a:p>
            <a:endParaRPr lang="ru-RU" dirty="0"/>
          </a:p>
        </p:txBody>
      </p:sp>
    </p:spTree>
    <p:extLst>
      <p:ext uri="{BB962C8B-B14F-4D97-AF65-F5344CB8AC3E}">
        <p14:creationId xmlns:p14="http://schemas.microsoft.com/office/powerpoint/2010/main" val="3029331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b="1" i="1" dirty="0" smtClean="0"/>
              <a:t>Қызметкерлердің есепке жазылған табыстары және жеке тұлғаларға өзге төлемдер бойынша шығыстарды шегеру</a:t>
            </a:r>
            <a:r>
              <a:rPr lang="ru-RU" sz="3200" dirty="0" smtClean="0"/>
              <a:t/>
            </a:r>
            <a:br>
              <a:rPr lang="ru-RU" sz="3200" dirty="0" smtClean="0"/>
            </a:br>
            <a:endParaRPr lang="ru-RU" sz="3200" dirty="0"/>
          </a:p>
        </p:txBody>
      </p:sp>
      <p:sp>
        <p:nvSpPr>
          <p:cNvPr id="3" name="Объект 2"/>
          <p:cNvSpPr>
            <a:spLocks noGrp="1"/>
          </p:cNvSpPr>
          <p:nvPr>
            <p:ph idx="1"/>
          </p:nvPr>
        </p:nvSpPr>
        <p:spPr/>
        <p:txBody>
          <a:bodyPr>
            <a:normAutofit fontScale="85000" lnSpcReduction="10000"/>
          </a:bodyPr>
          <a:lstStyle/>
          <a:p>
            <a:r>
              <a:rPr lang="kk-KZ" dirty="0" smtClean="0"/>
              <a:t>Еңбекақыны </a:t>
            </a:r>
            <a:r>
              <a:rPr lang="kk-KZ" dirty="0"/>
              <a:t>төлеу бойынша шығындарға, жұмыс берушінің ақшалай немесе  материалдық, әлеуметтік игілік немесе басқа да материалдық пайда  түріндегі қызметкерлерге ұсынылатын табысы жатқызылады.  </a:t>
            </a:r>
            <a:endParaRPr lang="kk-KZ" dirty="0" smtClean="0"/>
          </a:p>
          <a:p>
            <a:r>
              <a:rPr lang="kk-KZ" dirty="0" smtClean="0"/>
              <a:t>Еңбекақыны </a:t>
            </a:r>
            <a:r>
              <a:rPr lang="kk-KZ" dirty="0"/>
              <a:t>төлеу бойынша шығындар </a:t>
            </a:r>
            <a:r>
              <a:rPr lang="kk-KZ" dirty="0" smtClean="0"/>
              <a:t>ҚР СК </a:t>
            </a:r>
            <a:r>
              <a:rPr lang="kk-KZ" dirty="0"/>
              <a:t>110 бабына сәйкес жүргіледі және Декларациядағы ЖЖТ туралы 100.00 нысанының «Сатылған тауарлардың (жұмыстар, қызметтер)» шығындары «Еңбек ақыны төлеу бойынша шығындарының» қосымшасында көрсетіледі.</a:t>
            </a:r>
            <a:endParaRPr lang="ru-RU" dirty="0"/>
          </a:p>
          <a:p>
            <a:endParaRPr lang="ru-RU" dirty="0"/>
          </a:p>
        </p:txBody>
      </p:sp>
    </p:spTree>
    <p:extLst>
      <p:ext uri="{BB962C8B-B14F-4D97-AF65-F5344CB8AC3E}">
        <p14:creationId xmlns:p14="http://schemas.microsoft.com/office/powerpoint/2010/main" val="443774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kumimoji="0" lang="kk-KZ" altLang="ru-RU" sz="2700" b="1" i="1" u="none" strike="noStrike" cap="none" normalizeH="0" baseline="0" dirty="0" smtClean="0">
                <a:ln>
                  <a:noFill/>
                </a:ln>
                <a:solidFill>
                  <a:srgbClr val="FF0000"/>
                </a:solidFill>
                <a:effectLst/>
                <a:latin typeface="KZ Times New Roman"/>
                <a:ea typeface="Times New Roman" pitchFamily="18" charset="0"/>
                <a:cs typeface="Arial" pitchFamily="34" charset="0"/>
              </a:rPr>
              <a:t>Сыйақы  бойынша  шегерімдер</a:t>
            </a:r>
            <a:r>
              <a:rPr kumimoji="0" lang="ru-RU" altLang="ru-RU" sz="800" b="0" i="0" u="none" strike="noStrike" cap="none" normalizeH="0" baseline="0" dirty="0" smtClean="0">
                <a:ln>
                  <a:noFill/>
                </a:ln>
                <a:solidFill>
                  <a:schemeClr val="tx1"/>
                </a:solidFill>
                <a:effectLst/>
                <a:latin typeface="Arial" pitchFamily="34" charset="0"/>
                <a:cs typeface="Arial" pitchFamily="34" charset="0"/>
              </a:rPr>
              <a:t/>
            </a:r>
            <a:br>
              <a:rPr kumimoji="0" lang="ru-RU" altLang="ru-RU" sz="800" b="0" i="0" u="none" strike="noStrike" cap="none" normalizeH="0" baseline="0" dirty="0" smtClean="0">
                <a:ln>
                  <a:noFill/>
                </a:ln>
                <a:solidFill>
                  <a:schemeClr val="tx1"/>
                </a:solidFill>
                <a:effectLst/>
                <a:latin typeface="Arial" pitchFamily="34" charset="0"/>
                <a:cs typeface="Arial" pitchFamily="34" charset="0"/>
              </a:rPr>
            </a:br>
            <a:endParaRPr lang="ru-RU" dirty="0"/>
          </a:p>
        </p:txBody>
      </p:sp>
      <p:sp>
        <p:nvSpPr>
          <p:cNvPr id="6" name="Объект 5"/>
          <p:cNvSpPr>
            <a:spLocks noGrp="1"/>
          </p:cNvSpPr>
          <p:nvPr>
            <p:ph idx="1"/>
          </p:nvPr>
        </p:nvSpPr>
        <p:spPr>
          <a:xfrm>
            <a:off x="251520" y="764704"/>
            <a:ext cx="8280920" cy="5544615"/>
          </a:xfrm>
        </p:spPr>
        <p:txBody>
          <a:bodyPr>
            <a:normAutofit fontScale="92500" lnSpcReduction="20000"/>
          </a:bodyPr>
          <a:lstStyle/>
          <a:p>
            <a:pPr marL="0" indent="0">
              <a:buNone/>
            </a:pPr>
            <a:r>
              <a:rPr lang="kk-KZ" dirty="0"/>
              <a:t>Корпоративтік  табыс  салығы  бойынша  салық  салынатын  табысты  төлеуші  сыйақы  бойынша  шегерімдерге  құқылы  болады.</a:t>
            </a:r>
            <a:endParaRPr lang="ru-RU" dirty="0"/>
          </a:p>
          <a:p>
            <a:pPr marL="0" indent="0">
              <a:buNone/>
            </a:pPr>
            <a:r>
              <a:rPr lang="kk-KZ" dirty="0"/>
              <a:t>Сыйақы  бойынша  шегерімдер:  </a:t>
            </a:r>
            <a:endParaRPr lang="ru-RU" dirty="0"/>
          </a:p>
          <a:p>
            <a:pPr lvl="0"/>
            <a:r>
              <a:rPr lang="kk-KZ" dirty="0"/>
              <a:t>Алынған  несие  бойынша  сыйақылар,  соның  ішінде  құрылысқа  және  құрылыс  кезеңі  ішінде  төленетін  несие  бойынша  сыйақы дан  басқа  қаржы  лизингісі  түрінде.</a:t>
            </a:r>
            <a:endParaRPr lang="ru-RU" dirty="0"/>
          </a:p>
          <a:p>
            <a:pPr lvl="0"/>
            <a:r>
              <a:rPr lang="kk-KZ" dirty="0"/>
              <a:t>Бағалы  қағаздардың  иемденушілеріне  эмитентпен  төленетін  дисконт  және  купон.</a:t>
            </a:r>
            <a:endParaRPr lang="ru-RU" dirty="0"/>
          </a:p>
          <a:p>
            <a:pPr lvl="0"/>
            <a:r>
              <a:rPr lang="kk-KZ" dirty="0"/>
              <a:t>Салым  бойынша  сыйақы  (депозит)</a:t>
            </a:r>
            <a:endParaRPr lang="ru-RU" dirty="0"/>
          </a:p>
          <a:p>
            <a:r>
              <a:rPr lang="kk-KZ" dirty="0"/>
              <a:t>Сыйақы  бойынша  шегерім  келесі  көлемде  есептеледі.</a:t>
            </a:r>
            <a:endParaRPr lang="ru-RU" dirty="0"/>
          </a:p>
          <a:p>
            <a:endParaRPr lang="ru-RU" dirty="0"/>
          </a:p>
        </p:txBody>
      </p:sp>
    </p:spTree>
    <p:extLst>
      <p:ext uri="{BB962C8B-B14F-4D97-AF65-F5344CB8AC3E}">
        <p14:creationId xmlns:p14="http://schemas.microsoft.com/office/powerpoint/2010/main" val="1251222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solidFill>
                  <a:srgbClr val="FF0000"/>
                </a:solidFill>
              </a:rPr>
              <a:t>Сыйақы  бойынша  шегерім  келесі  көлемде  есептеледі.</a:t>
            </a:r>
            <a:r>
              <a:rPr lang="ru-RU" dirty="0"/>
              <a:t/>
            </a:r>
            <a:br>
              <a:rPr lang="ru-RU" dirty="0"/>
            </a:br>
            <a:endParaRPr lang="ru-RU" dirty="0"/>
          </a:p>
        </p:txBody>
      </p:sp>
      <p:sp>
        <p:nvSpPr>
          <p:cNvPr id="3" name="Объект 2"/>
          <p:cNvSpPr>
            <a:spLocks noGrp="1"/>
          </p:cNvSpPr>
          <p:nvPr>
            <p:ph idx="1"/>
          </p:nvPr>
        </p:nvSpPr>
        <p:spPr/>
        <p:txBody>
          <a:bodyPr/>
          <a:lstStyle/>
          <a:p>
            <a:r>
              <a:rPr lang="kk-KZ" dirty="0"/>
              <a:t>Салық  кезеңіне  салық  төлеушінің  резидентке  сыйақы  соммасы.  Резидент  емеске  салық төлеуші  төлейтін  салық  кезеңі  ішінде  меншік  капиталының  орта  жылдық  сомманың  міндеттеменің  ортажылдық  соммасына,  шектік  коэффициентіне  және  сыйақы  соммасына  қатынасы  арқылы  есептелетін  сома. </a:t>
            </a:r>
            <a:endParaRPr lang="ru-RU" dirty="0"/>
          </a:p>
        </p:txBody>
      </p:sp>
    </p:spTree>
    <p:extLst>
      <p:ext uri="{BB962C8B-B14F-4D97-AF65-F5344CB8AC3E}">
        <p14:creationId xmlns:p14="http://schemas.microsoft.com/office/powerpoint/2010/main" val="10070387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Сонымен  қатар:</a:t>
            </a:r>
            <a:r>
              <a:rPr lang="ru-RU" dirty="0" smtClean="0"/>
              <a:t/>
            </a:r>
            <a:br>
              <a:rPr lang="ru-RU" dirty="0" smtClean="0"/>
            </a:br>
            <a:endParaRPr lang="ru-RU" dirty="0"/>
          </a:p>
        </p:txBody>
      </p:sp>
      <p:sp>
        <p:nvSpPr>
          <p:cNvPr id="3" name="Объект 2"/>
          <p:cNvSpPr>
            <a:spLocks noGrp="1"/>
          </p:cNvSpPr>
          <p:nvPr>
            <p:ph idx="1"/>
          </p:nvPr>
        </p:nvSpPr>
        <p:spPr/>
        <p:txBody>
          <a:bodyPr>
            <a:normAutofit fontScale="92500" lnSpcReduction="10000"/>
          </a:bodyPr>
          <a:lstStyle/>
          <a:p>
            <a:pPr lvl="0"/>
            <a:r>
              <a:rPr lang="kk-KZ" dirty="0" smtClean="0"/>
              <a:t>Меншік  </a:t>
            </a:r>
            <a:r>
              <a:rPr lang="kk-KZ" dirty="0"/>
              <a:t>капиталының  орташа жылдық  сомасы  есепті  салық  кезеңінің  әрбір  айының  соңыңындағы жеке   капиталдың  орташа   арифметикалық  соммасына  тең.</a:t>
            </a:r>
            <a:endParaRPr lang="ru-RU" dirty="0"/>
          </a:p>
          <a:p>
            <a:pPr lvl="0"/>
            <a:r>
              <a:rPr lang="kk-KZ" dirty="0"/>
              <a:t>міндеттемелердің   орташа жылдық  сомасы  есепті  салық  кезеңінің  әрбір  айындағы  сыйақы  төленетін  міндеттеменің  максималды  орта  арифметикалық  соммасы  міндеттемелердің  орташа  арифметикалық ең көп  соммасына  тең.</a:t>
            </a:r>
            <a:endParaRPr lang="ru-RU" dirty="0"/>
          </a:p>
          <a:p>
            <a:endParaRPr lang="ru-RU" dirty="0"/>
          </a:p>
        </p:txBody>
      </p:sp>
    </p:spTree>
    <p:extLst>
      <p:ext uri="{BB962C8B-B14F-4D97-AF65-F5344CB8AC3E}">
        <p14:creationId xmlns:p14="http://schemas.microsoft.com/office/powerpoint/2010/main" val="2156093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2017</Words>
  <Application>Microsoft Office PowerPoint</Application>
  <PresentationFormat>Экран (4:3)</PresentationFormat>
  <Paragraphs>162</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1. Сыйақы бойынша шегерімдер  2. Күмәнді міндеттемелер мен күмәнді талаптар бойынша шегерімдер 3. Өкілдік шығыстар сомасының шегерімі 4. Іс сапар шығындарын шегеру 5. Салықты және бюджетке төленетін басқа міндетті төлемдерді шегеру 6. Теріс бағамдық айырма сомасының оң бағамдық айырма сомасынан асып кетуін шегеру 7. Шегерімге жатқызылмайтын шығындар </vt:lpstr>
      <vt:lpstr>Салық төлеушiнiң табыс алуға бағытталған қызметті жүзеге асыруға байланысты шығыстары салық салынатын табысты айқындау кезiнде шегерiмге жатады</vt:lpstr>
      <vt:lpstr>Презентация PowerPoint</vt:lpstr>
      <vt:lpstr>Салықтық шегерістер –заңмен бекітілген шекте салық төлеушінің ЖЖТ-ты алуға байланысты шығындары. Оған өткізілген тауар,қызмет, жұмыс бойынша шығындар және басқа да шығындар, оның ішінде: </vt:lpstr>
      <vt:lpstr>Өткізілген тауарлар (жұмыстар, қызметтер) бойынша </vt:lpstr>
      <vt:lpstr>Қызметкерлердің есепке жазылған табыстары және жеке тұлғаларға өзге төлемдер бойынша шығыстарды шегеру </vt:lpstr>
      <vt:lpstr>Сыйақы  бойынша  шегерімдер </vt:lpstr>
      <vt:lpstr>Сыйақы  бойынша  шегерім  келесі  көлемде  есептеледі. </vt:lpstr>
      <vt:lpstr>Сонымен  қатар: </vt:lpstr>
      <vt:lpstr>Төленген күмәнді  міндеттемелер  және  күмәнді  талаптар       бойынша  шегерімдер</vt:lpstr>
      <vt:lpstr>Төленген  күмәнді  міндеттемелер  ведомсті(теңге). </vt:lpstr>
      <vt:lpstr>Күмәнді  талаптар  бойынша  шегерім</vt:lpstr>
      <vt:lpstr>Салық  төлеушінің  күмәнді  талаптарды  шегерімге  жатқызуы келесі  шарттарды  орындаған  кезде  жүзеге  асырады: </vt:lpstr>
      <vt:lpstr>Өкілдік  шығыстар сомасының шегерімі</vt:lpstr>
      <vt:lpstr>Қызметтік іссапарлар кезінде төленетін  өтемақылар сомасының шегерімі мұндай өтемақыларға: </vt:lpstr>
      <vt:lpstr>Салықты және бюджетке төленетін басқада міндетті төлемдерді шегеру.   Қаржалық есеп беруде салықтар “Ағымдағы активтер” немесе  “Ағымдағы пассивтер” бөлімінде көрініс табады.  Бухгалтерлік есепке қарағанда салық есебінде есептелген мөлшерде төленіп қойған салықтар шегерімге жатқазылады. </vt:lpstr>
      <vt:lpstr>Теріс бағамдық айырма сомасының оң бағамдық айырма сомасынан асып кетуін шегеру </vt:lpstr>
      <vt:lpstr>Сақтандыру сыйақылары және жарналары  бойынша шығындарды шегеру. </vt:lpstr>
      <vt:lpstr>Презентация PowerPoint</vt:lpstr>
      <vt:lpstr>Әлеуметтік төлемдерге шығыстар</vt:lpstr>
      <vt:lpstr>Салық төлеушінің зейнетақымен қамсыздандыру туралы шарттар бойынша ерікті кәсіптік зейнетақы жарналары есебінен төлеген ерікті кәсіптік зейнетақы жарналары ҚР-ның  зейнетақымен қамсыздандыру туралы заңдарында белгіленген шекте шегерімге жатады </vt:lpstr>
      <vt:lpstr>Табиғи ресурстарды геологиялық зерттеуге және оларды өндіруге әзірлік жұмыстарына жұмсалған шығыстар бойынша шегерімдер және жер қойнауын пайдаланушылардың басқа да шегерімдері </vt:lpstr>
      <vt:lpstr>Жеке топ құрылғаннан кейін жұмсалған мұндай шығыстар оның ұлғаюына жатқызылады. </vt:lpstr>
      <vt:lpstr>Шегерімге жатқызылмайтын шығындар 264-бап бойынша </vt:lpstr>
      <vt:lpstr>Заңды  тұлғаның  ЖЖТ-нан  басқа  да  шегерімдердің  салық  есебі.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Сыйақы бойынша шегерімдер  2. Күмәнді міндеттемелер мен күмәнді талаптар бойынша шегерімдер 3. Өкілдік шығыстар сомасының шегерімі 4. Іс сапар шығындарын шегеру 5. Салықты және бюджетке төленетін басқа міндетті төлемдерді шегеру 6. Теріс бағамдық айырма сомасының оң бағамдық айырма сомасынан асып кетуін шегеру 7. Шегерімге жатқызылмайтын шығындар</dc:title>
  <dc:creator>Asus</dc:creator>
  <cp:lastModifiedBy>admin</cp:lastModifiedBy>
  <cp:revision>7</cp:revision>
  <dcterms:created xsi:type="dcterms:W3CDTF">2020-10-13T01:07:39Z</dcterms:created>
  <dcterms:modified xsi:type="dcterms:W3CDTF">2021-10-02T07:00:55Z</dcterms:modified>
</cp:coreProperties>
</file>